
<file path=[Content_Types].xml><?xml version="1.0" encoding="utf-8"?>
<Types xmlns="http://schemas.openxmlformats.org/package/2006/content-types">
  <Default Extension="png" ContentType="image/png"/>
  <Default Extension="tmp"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2"/>
  </p:notesMasterIdLst>
  <p:sldIdLst>
    <p:sldId id="325" r:id="rId2"/>
    <p:sldId id="306" r:id="rId3"/>
    <p:sldId id="308" r:id="rId4"/>
    <p:sldId id="429" r:id="rId5"/>
    <p:sldId id="430" r:id="rId6"/>
    <p:sldId id="307" r:id="rId7"/>
    <p:sldId id="304" r:id="rId8"/>
    <p:sldId id="305" r:id="rId9"/>
    <p:sldId id="385" r:id="rId10"/>
    <p:sldId id="386" r:id="rId11"/>
    <p:sldId id="387" r:id="rId12"/>
    <p:sldId id="388" r:id="rId13"/>
    <p:sldId id="365" r:id="rId14"/>
    <p:sldId id="309" r:id="rId15"/>
    <p:sldId id="311" r:id="rId16"/>
    <p:sldId id="310" r:id="rId17"/>
    <p:sldId id="317" r:id="rId18"/>
    <p:sldId id="312" r:id="rId19"/>
    <p:sldId id="366" r:id="rId20"/>
    <p:sldId id="367" r:id="rId21"/>
    <p:sldId id="368" r:id="rId22"/>
    <p:sldId id="369" r:id="rId23"/>
    <p:sldId id="370" r:id="rId24"/>
    <p:sldId id="371" r:id="rId25"/>
    <p:sldId id="372" r:id="rId26"/>
    <p:sldId id="373" r:id="rId27"/>
    <p:sldId id="374" r:id="rId28"/>
    <p:sldId id="375" r:id="rId29"/>
    <p:sldId id="376" r:id="rId30"/>
    <p:sldId id="377" r:id="rId31"/>
    <p:sldId id="378" r:id="rId32"/>
    <p:sldId id="379" r:id="rId33"/>
    <p:sldId id="380" r:id="rId34"/>
    <p:sldId id="316" r:id="rId35"/>
    <p:sldId id="389" r:id="rId36"/>
    <p:sldId id="313" r:id="rId37"/>
    <p:sldId id="390" r:id="rId38"/>
    <p:sldId id="381" r:id="rId39"/>
    <p:sldId id="314" r:id="rId40"/>
    <p:sldId id="320" r:id="rId41"/>
    <p:sldId id="391" r:id="rId42"/>
    <p:sldId id="319" r:id="rId43"/>
    <p:sldId id="428" r:id="rId44"/>
    <p:sldId id="382" r:id="rId45"/>
    <p:sldId id="394" r:id="rId46"/>
    <p:sldId id="395" r:id="rId47"/>
    <p:sldId id="396" r:id="rId48"/>
    <p:sldId id="321" r:id="rId49"/>
    <p:sldId id="397" r:id="rId50"/>
    <p:sldId id="398" r:id="rId51"/>
    <p:sldId id="399" r:id="rId52"/>
    <p:sldId id="400" r:id="rId53"/>
    <p:sldId id="401" r:id="rId54"/>
    <p:sldId id="426" r:id="rId55"/>
    <p:sldId id="427" r:id="rId56"/>
    <p:sldId id="393" r:id="rId57"/>
    <p:sldId id="402" r:id="rId58"/>
    <p:sldId id="410" r:id="rId59"/>
    <p:sldId id="411" r:id="rId60"/>
    <p:sldId id="412" r:id="rId61"/>
    <p:sldId id="413" r:id="rId62"/>
    <p:sldId id="407" r:id="rId63"/>
    <p:sldId id="403" r:id="rId64"/>
    <p:sldId id="404" r:id="rId65"/>
    <p:sldId id="405" r:id="rId66"/>
    <p:sldId id="406" r:id="rId67"/>
    <p:sldId id="414" r:id="rId68"/>
    <p:sldId id="415" r:id="rId69"/>
    <p:sldId id="425" r:id="rId70"/>
    <p:sldId id="408" r:id="rId71"/>
    <p:sldId id="409" r:id="rId72"/>
    <p:sldId id="416" r:id="rId73"/>
    <p:sldId id="418" r:id="rId74"/>
    <p:sldId id="417" r:id="rId75"/>
    <p:sldId id="419" r:id="rId76"/>
    <p:sldId id="420" r:id="rId77"/>
    <p:sldId id="421" r:id="rId78"/>
    <p:sldId id="422" r:id="rId79"/>
    <p:sldId id="424" r:id="rId80"/>
    <p:sldId id="423" r:id="rId81"/>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515" autoAdjust="0"/>
    <p:restoredTop sz="93606" autoAdjust="0"/>
  </p:normalViewPr>
  <p:slideViewPr>
    <p:cSldViewPr>
      <p:cViewPr varScale="1">
        <p:scale>
          <a:sx n="70" d="100"/>
          <a:sy n="70" d="100"/>
        </p:scale>
        <p:origin x="74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4086E0B-B9E3-4C4F-91FE-89543CC981CA}" type="datetimeFigureOut">
              <a:rPr lang="es-ES" smtClean="0"/>
              <a:t>31/05/2016</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4135FF-43F2-48B0-B120-43779E924BD5}" type="slidenum">
              <a:rPr lang="es-ES" smtClean="0"/>
              <a:t>‹Nº›</a:t>
            </a:fld>
            <a:endParaRPr lang="es-ES"/>
          </a:p>
        </p:txBody>
      </p:sp>
    </p:spTree>
    <p:extLst>
      <p:ext uri="{BB962C8B-B14F-4D97-AF65-F5344CB8AC3E}">
        <p14:creationId xmlns:p14="http://schemas.microsoft.com/office/powerpoint/2010/main" val="3226750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271CE088-D97C-41FA-B596-0644F7D033A5}" type="datetimeFigureOut">
              <a:rPr lang="es-ES" smtClean="0"/>
              <a:t>31/05/2016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69F84B4-5312-46DE-B45A-09BEB0D3E66F}" type="slidenum">
              <a:rPr lang="es-ES" smtClean="0"/>
              <a:t>‹Nº›</a:t>
            </a:fld>
            <a:endParaRPr lang="es-ES"/>
          </a:p>
        </p:txBody>
      </p:sp>
    </p:spTree>
    <p:extLst>
      <p:ext uri="{BB962C8B-B14F-4D97-AF65-F5344CB8AC3E}">
        <p14:creationId xmlns:p14="http://schemas.microsoft.com/office/powerpoint/2010/main" val="16831651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271CE088-D97C-41FA-B596-0644F7D033A5}" type="datetimeFigureOut">
              <a:rPr lang="es-ES" smtClean="0"/>
              <a:t>31/05/2016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69F84B4-5312-46DE-B45A-09BEB0D3E66F}" type="slidenum">
              <a:rPr lang="es-ES" smtClean="0"/>
              <a:t>‹Nº›</a:t>
            </a:fld>
            <a:endParaRPr lang="es-ES"/>
          </a:p>
        </p:txBody>
      </p:sp>
    </p:spTree>
    <p:extLst>
      <p:ext uri="{BB962C8B-B14F-4D97-AF65-F5344CB8AC3E}">
        <p14:creationId xmlns:p14="http://schemas.microsoft.com/office/powerpoint/2010/main" val="2716397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271CE088-D97C-41FA-B596-0644F7D033A5}" type="datetimeFigureOut">
              <a:rPr lang="es-ES" smtClean="0"/>
              <a:t>31/05/2016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69F84B4-5312-46DE-B45A-09BEB0D3E66F}" type="slidenum">
              <a:rPr lang="es-ES" smtClean="0"/>
              <a:t>‹Nº›</a:t>
            </a:fld>
            <a:endParaRPr lang="es-ES"/>
          </a:p>
        </p:txBody>
      </p:sp>
    </p:spTree>
    <p:extLst>
      <p:ext uri="{BB962C8B-B14F-4D97-AF65-F5344CB8AC3E}">
        <p14:creationId xmlns:p14="http://schemas.microsoft.com/office/powerpoint/2010/main" val="28779989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271CE088-D97C-41FA-B596-0644F7D033A5}" type="datetimeFigureOut">
              <a:rPr lang="es-ES" smtClean="0"/>
              <a:t>31/05/2016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69F84B4-5312-46DE-B45A-09BEB0D3E66F}" type="slidenum">
              <a:rPr lang="es-ES" smtClean="0"/>
              <a:t>‹Nº›</a:t>
            </a:fld>
            <a:endParaRPr lang="es-ES"/>
          </a:p>
        </p:txBody>
      </p:sp>
    </p:spTree>
    <p:extLst>
      <p:ext uri="{BB962C8B-B14F-4D97-AF65-F5344CB8AC3E}">
        <p14:creationId xmlns:p14="http://schemas.microsoft.com/office/powerpoint/2010/main" val="7854203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271CE088-D97C-41FA-B596-0644F7D033A5}" type="datetimeFigureOut">
              <a:rPr lang="es-ES" smtClean="0"/>
              <a:t>31/05/2016</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69F84B4-5312-46DE-B45A-09BEB0D3E66F}" type="slidenum">
              <a:rPr lang="es-ES" smtClean="0"/>
              <a:t>‹Nº›</a:t>
            </a:fld>
            <a:endParaRPr lang="es-ES"/>
          </a:p>
        </p:txBody>
      </p:sp>
    </p:spTree>
    <p:extLst>
      <p:ext uri="{BB962C8B-B14F-4D97-AF65-F5344CB8AC3E}">
        <p14:creationId xmlns:p14="http://schemas.microsoft.com/office/powerpoint/2010/main" val="3949311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271CE088-D97C-41FA-B596-0644F7D033A5}" type="datetimeFigureOut">
              <a:rPr lang="es-ES" smtClean="0"/>
              <a:t>31/05/2016</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69F84B4-5312-46DE-B45A-09BEB0D3E66F}" type="slidenum">
              <a:rPr lang="es-ES" smtClean="0"/>
              <a:t>‹Nº›</a:t>
            </a:fld>
            <a:endParaRPr lang="es-ES"/>
          </a:p>
        </p:txBody>
      </p:sp>
    </p:spTree>
    <p:extLst>
      <p:ext uri="{BB962C8B-B14F-4D97-AF65-F5344CB8AC3E}">
        <p14:creationId xmlns:p14="http://schemas.microsoft.com/office/powerpoint/2010/main" val="38804806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271CE088-D97C-41FA-B596-0644F7D033A5}" type="datetimeFigureOut">
              <a:rPr lang="es-ES" smtClean="0"/>
              <a:t>31/05/2016</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69F84B4-5312-46DE-B45A-09BEB0D3E66F}" type="slidenum">
              <a:rPr lang="es-ES" smtClean="0"/>
              <a:t>‹Nº›</a:t>
            </a:fld>
            <a:endParaRPr lang="es-ES"/>
          </a:p>
        </p:txBody>
      </p:sp>
    </p:spTree>
    <p:extLst>
      <p:ext uri="{BB962C8B-B14F-4D97-AF65-F5344CB8AC3E}">
        <p14:creationId xmlns:p14="http://schemas.microsoft.com/office/powerpoint/2010/main" val="33411318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271CE088-D97C-41FA-B596-0644F7D033A5}" type="datetimeFigureOut">
              <a:rPr lang="es-ES" smtClean="0"/>
              <a:t>31/05/2016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69F84B4-5312-46DE-B45A-09BEB0D3E66F}" type="slidenum">
              <a:rPr lang="es-ES" smtClean="0"/>
              <a:t>‹Nº›</a:t>
            </a:fld>
            <a:endParaRPr lang="es-ES"/>
          </a:p>
        </p:txBody>
      </p:sp>
    </p:spTree>
    <p:extLst>
      <p:ext uri="{BB962C8B-B14F-4D97-AF65-F5344CB8AC3E}">
        <p14:creationId xmlns:p14="http://schemas.microsoft.com/office/powerpoint/2010/main" val="28473214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271CE088-D97C-41FA-B596-0644F7D033A5}" type="datetimeFigureOut">
              <a:rPr lang="es-ES" smtClean="0"/>
              <a:t>31/05/2016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69F84B4-5312-46DE-B45A-09BEB0D3E66F}" type="slidenum">
              <a:rPr lang="es-ES" smtClean="0"/>
              <a:t>‹Nº›</a:t>
            </a:fld>
            <a:endParaRPr lang="es-ES"/>
          </a:p>
        </p:txBody>
      </p:sp>
    </p:spTree>
    <p:extLst>
      <p:ext uri="{BB962C8B-B14F-4D97-AF65-F5344CB8AC3E}">
        <p14:creationId xmlns:p14="http://schemas.microsoft.com/office/powerpoint/2010/main" val="3706024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271CE088-D97C-41FA-B596-0644F7D033A5}" type="datetimeFigureOut">
              <a:rPr lang="es-ES" smtClean="0"/>
              <a:t>31/05/2016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69F84B4-5312-46DE-B45A-09BEB0D3E66F}" type="slidenum">
              <a:rPr lang="es-ES" smtClean="0"/>
              <a:t>‹Nº›</a:t>
            </a:fld>
            <a:endParaRPr lang="es-ES"/>
          </a:p>
        </p:txBody>
      </p:sp>
    </p:spTree>
    <p:extLst>
      <p:ext uri="{BB962C8B-B14F-4D97-AF65-F5344CB8AC3E}">
        <p14:creationId xmlns:p14="http://schemas.microsoft.com/office/powerpoint/2010/main" val="13604777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271CE088-D97C-41FA-B596-0644F7D033A5}" type="datetimeFigureOut">
              <a:rPr lang="es-ES" smtClean="0"/>
              <a:t>31/05/2016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69F84B4-5312-46DE-B45A-09BEB0D3E66F}" type="slidenum">
              <a:rPr lang="es-ES" smtClean="0"/>
              <a:t>‹Nº›</a:t>
            </a:fld>
            <a:endParaRPr lang="es-ES"/>
          </a:p>
        </p:txBody>
      </p:sp>
    </p:spTree>
    <p:extLst>
      <p:ext uri="{BB962C8B-B14F-4D97-AF65-F5344CB8AC3E}">
        <p14:creationId xmlns:p14="http://schemas.microsoft.com/office/powerpoint/2010/main" val="805514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1CE088-D97C-41FA-B596-0644F7D033A5}" type="datetimeFigureOut">
              <a:rPr lang="es-ES" smtClean="0"/>
              <a:t>31/05/2016</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9F84B4-5312-46DE-B45A-09BEB0D3E66F}" type="slidenum">
              <a:rPr lang="es-ES" smtClean="0"/>
              <a:t>‹Nº›</a:t>
            </a:fld>
            <a:endParaRPr lang="es-ES"/>
          </a:p>
        </p:txBody>
      </p:sp>
    </p:spTree>
    <p:extLst>
      <p:ext uri="{BB962C8B-B14F-4D97-AF65-F5344CB8AC3E}">
        <p14:creationId xmlns:p14="http://schemas.microsoft.com/office/powerpoint/2010/main" val="12239546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2.tmp"/><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emf"/><Relationship Id="rId1" Type="http://schemas.openxmlformats.org/officeDocument/2006/relationships/slideLayout" Target="../slideLayouts/slideLayout7.xml"/><Relationship Id="rId4" Type="http://schemas.openxmlformats.org/officeDocument/2006/relationships/image" Target="../media/image36.emf"/></Relationships>
</file>

<file path=ppt/slides/_rels/slide5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 Id="rId9" Type="http://schemas.openxmlformats.org/officeDocument/2006/relationships/image" Target="../media/image49.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54.emf"/><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5.emf"/><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emf"/><Relationship Id="rId1" Type="http://schemas.openxmlformats.org/officeDocument/2006/relationships/slideLayout" Target="../slideLayouts/slideLayout7.xml"/><Relationship Id="rId5" Type="http://schemas.openxmlformats.org/officeDocument/2006/relationships/image" Target="../media/image60.png"/><Relationship Id="rId4" Type="http://schemas.openxmlformats.org/officeDocument/2006/relationships/image" Target="../media/image59.png"/></Relationships>
</file>

<file path=ppt/slides/_rels/slide74.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dirty="0" smtClean="0"/>
              <a:t/>
            </a:r>
            <a:br>
              <a:rPr lang="es-CO" dirty="0" smtClean="0"/>
            </a:br>
            <a:r>
              <a:rPr lang="es-CO" dirty="0"/>
              <a:t/>
            </a:r>
            <a:br>
              <a:rPr lang="es-CO" dirty="0"/>
            </a:br>
            <a:r>
              <a:rPr lang="es-CO" dirty="0" smtClean="0"/>
              <a:t/>
            </a:r>
            <a:br>
              <a:rPr lang="es-CO" dirty="0" smtClean="0"/>
            </a:br>
            <a:endParaRPr lang="es-CO" dirty="0"/>
          </a:p>
        </p:txBody>
      </p:sp>
      <p:sp>
        <p:nvSpPr>
          <p:cNvPr id="3" name="2 Rectángulo"/>
          <p:cNvSpPr/>
          <p:nvPr/>
        </p:nvSpPr>
        <p:spPr>
          <a:xfrm>
            <a:off x="0" y="0"/>
            <a:ext cx="9144000" cy="646331"/>
          </a:xfrm>
          <a:prstGeom prst="rect">
            <a:avLst/>
          </a:prstGeom>
        </p:spPr>
        <p:txBody>
          <a:bodyPr wrap="square">
            <a:spAutoFit/>
          </a:bodyPr>
          <a:lstStyle/>
          <a:p>
            <a:pPr algn="ctr"/>
            <a:r>
              <a:rPr lang="es-CO" sz="3600" b="1" i="1" dirty="0" smtClean="0">
                <a:solidFill>
                  <a:srgbClr val="FF0000"/>
                </a:solidFill>
              </a:rPr>
              <a:t> </a:t>
            </a:r>
            <a:r>
              <a:rPr lang="es-CO" sz="3600" b="1" i="1" dirty="0">
                <a:solidFill>
                  <a:srgbClr val="FF0000"/>
                </a:solidFill>
              </a:rPr>
              <a:t>INSTALACIONES </a:t>
            </a:r>
            <a:r>
              <a:rPr lang="es-CO" sz="3600" b="1" i="1" dirty="0" smtClean="0">
                <a:solidFill>
                  <a:srgbClr val="FF0000"/>
                </a:solidFill>
              </a:rPr>
              <a:t>ELÉCTRICAS INTERNAS</a:t>
            </a:r>
            <a:endParaRPr lang="es-CO" sz="3600" b="1" i="1" dirty="0">
              <a:solidFill>
                <a:srgbClr val="FF0000"/>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196" y="560630"/>
            <a:ext cx="3236913" cy="63830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65717" y="646331"/>
            <a:ext cx="5978283" cy="62116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693965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Título"/>
          <p:cNvSpPr txBox="1">
            <a:spLocks/>
          </p:cNvSpPr>
          <p:nvPr/>
        </p:nvSpPr>
        <p:spPr>
          <a:xfrm>
            <a:off x="0" y="0"/>
            <a:ext cx="9144000" cy="6858000"/>
          </a:xfrm>
          <a:prstGeom prst="rect">
            <a:avLst/>
          </a:prstGeom>
        </p:spPr>
        <p:txBody>
          <a:bodyPr vert="horz" lIns="91440" tIns="45720" rIns="91440" bIns="45720" rtlCol="0" anchor="ctr">
            <a:normAutofit fontScale="2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s-CO" sz="12800" i="1" dirty="0">
                <a:latin typeface="Arial Narrow" pitchFamily="34" charset="0"/>
              </a:rPr>
              <a:t>Una instalación eléctrica interna está constituida por una series de elementos  bien determinados, por lo tanto es necesario conocer cuales de </a:t>
            </a:r>
            <a:r>
              <a:rPr lang="es-CO" sz="12800" i="1" dirty="0" smtClean="0">
                <a:latin typeface="Arial Narrow" pitchFamily="34" charset="0"/>
              </a:rPr>
              <a:t>esos  </a:t>
            </a:r>
            <a:r>
              <a:rPr lang="es-CO" sz="12800" i="1" dirty="0">
                <a:latin typeface="Arial Narrow" pitchFamily="34" charset="0"/>
              </a:rPr>
              <a:t>elementos son los mas indicados dependiendo si la instalación eléctrica interna es Residencial, Comercial o </a:t>
            </a:r>
            <a:r>
              <a:rPr lang="es-CO" sz="12800" i="1" dirty="0" smtClean="0">
                <a:latin typeface="Arial Narrow" pitchFamily="34" charset="0"/>
              </a:rPr>
              <a:t>Industrial</a:t>
            </a:r>
          </a:p>
          <a:p>
            <a:pPr algn="just"/>
            <a:endParaRPr lang="es-CO" sz="12800" i="1" dirty="0">
              <a:latin typeface="Arial Narrow" pitchFamily="34" charset="0"/>
            </a:endParaRPr>
          </a:p>
          <a:p>
            <a:pPr algn="just"/>
            <a:r>
              <a:rPr lang="es-CO" sz="12800" i="1" dirty="0">
                <a:latin typeface="Arial Narrow" pitchFamily="34" charset="0"/>
              </a:rPr>
              <a:t>MATERIALES TIPICOS DE LAS INSTALACIONES ELECTRICAS INTERNAS</a:t>
            </a:r>
          </a:p>
          <a:p>
            <a:pPr algn="just"/>
            <a:endParaRPr lang="es-CO" sz="12800" i="1" dirty="0" smtClean="0">
              <a:latin typeface="Arial Narrow" pitchFamily="34" charset="0"/>
            </a:endParaRPr>
          </a:p>
          <a:p>
            <a:pPr marL="1143000" indent="-1143000" algn="l">
              <a:buFont typeface="Wingdings" pitchFamily="2" charset="2"/>
              <a:buChar char="v"/>
            </a:pPr>
            <a:r>
              <a:rPr lang="es-CO" sz="11200" i="1" dirty="0" smtClean="0">
                <a:latin typeface="Arial Narrow" pitchFamily="34" charset="0"/>
              </a:rPr>
              <a:t>Acometida</a:t>
            </a:r>
          </a:p>
          <a:p>
            <a:pPr marL="1143000" indent="-1143000" algn="l">
              <a:buFont typeface="Wingdings" pitchFamily="2" charset="2"/>
              <a:buChar char="v"/>
            </a:pPr>
            <a:r>
              <a:rPr lang="es-CO" sz="11200" i="1" dirty="0" smtClean="0">
                <a:latin typeface="Arial Narrow" pitchFamily="34" charset="0"/>
              </a:rPr>
              <a:t>Medidor de energía eléctrica</a:t>
            </a:r>
          </a:p>
          <a:p>
            <a:pPr marL="1143000" indent="-1143000" algn="l">
              <a:buFont typeface="Wingdings" pitchFamily="2" charset="2"/>
              <a:buChar char="v"/>
            </a:pPr>
            <a:r>
              <a:rPr lang="es-CO" sz="11200" i="1" dirty="0" smtClean="0">
                <a:latin typeface="Arial Narrow" pitchFamily="34" charset="0"/>
              </a:rPr>
              <a:t>Conductores</a:t>
            </a:r>
          </a:p>
          <a:p>
            <a:pPr marL="1143000" indent="-1143000" algn="l">
              <a:buFont typeface="Wingdings" pitchFamily="2" charset="2"/>
              <a:buChar char="v"/>
            </a:pPr>
            <a:r>
              <a:rPr lang="es-CO" sz="11200" i="1" dirty="0" smtClean="0">
                <a:latin typeface="Arial Narrow" pitchFamily="34" charset="0"/>
              </a:rPr>
              <a:t>Canalizaciones</a:t>
            </a:r>
          </a:p>
          <a:p>
            <a:pPr marL="1143000" indent="-1143000" algn="l">
              <a:buFont typeface="Wingdings" pitchFamily="2" charset="2"/>
              <a:buChar char="v"/>
            </a:pPr>
            <a:r>
              <a:rPr lang="es-CO" sz="11200" i="1" dirty="0" smtClean="0">
                <a:latin typeface="Arial Narrow" pitchFamily="34" charset="0"/>
              </a:rPr>
              <a:t>Elementos de Maniobras</a:t>
            </a:r>
          </a:p>
          <a:p>
            <a:pPr marL="1143000" indent="-1143000" algn="l">
              <a:buFont typeface="Wingdings" pitchFamily="2" charset="2"/>
              <a:buChar char="v"/>
            </a:pPr>
            <a:r>
              <a:rPr lang="es-CO" sz="11200" i="1" dirty="0" smtClean="0">
                <a:latin typeface="Arial Narrow" pitchFamily="34" charset="0"/>
              </a:rPr>
              <a:t>Elementos de Conexión</a:t>
            </a:r>
          </a:p>
          <a:p>
            <a:pPr marL="1143000" indent="-1143000" algn="l">
              <a:buFont typeface="Wingdings" pitchFamily="2" charset="2"/>
              <a:buChar char="v"/>
            </a:pPr>
            <a:r>
              <a:rPr lang="es-CO" sz="11200" i="1" dirty="0" smtClean="0">
                <a:latin typeface="Arial Narrow" pitchFamily="34" charset="0"/>
              </a:rPr>
              <a:t>Elementos de Protección</a:t>
            </a:r>
          </a:p>
          <a:p>
            <a:pPr marL="1143000" indent="-1143000" algn="l">
              <a:buFont typeface="Wingdings" pitchFamily="2" charset="2"/>
              <a:buChar char="v"/>
            </a:pPr>
            <a:r>
              <a:rPr lang="es-CO" sz="11200" i="1" dirty="0">
                <a:latin typeface="Arial Narrow" pitchFamily="34" charset="0"/>
              </a:rPr>
              <a:t>Tablero de Distribución</a:t>
            </a:r>
          </a:p>
          <a:p>
            <a:pPr marL="1143000" indent="-1143000" algn="l">
              <a:buFont typeface="Wingdings" pitchFamily="2" charset="2"/>
              <a:buChar char="v"/>
            </a:pPr>
            <a:r>
              <a:rPr lang="es-CO" sz="11200" i="1" dirty="0" smtClean="0">
                <a:latin typeface="Arial Narrow" pitchFamily="34" charset="0"/>
              </a:rPr>
              <a:t>Puesta a tierra</a:t>
            </a:r>
          </a:p>
          <a:p>
            <a:pPr marL="742950" indent="-742950" algn="l">
              <a:buFont typeface="+mj-lt"/>
              <a:buAutoNum type="arabicPeriod"/>
            </a:pPr>
            <a:endParaRPr lang="es-CO" dirty="0"/>
          </a:p>
          <a:p>
            <a:pPr algn="just"/>
            <a:endParaRPr lang="es-CO" sz="2700" dirty="0"/>
          </a:p>
          <a:p>
            <a:r>
              <a:rPr lang="es-CO" dirty="0" smtClean="0"/>
              <a:t> </a:t>
            </a:r>
            <a:endParaRPr lang="es-CO" dirty="0"/>
          </a:p>
        </p:txBody>
      </p:sp>
    </p:spTree>
    <p:extLst>
      <p:ext uri="{BB962C8B-B14F-4D97-AF65-F5344CB8AC3E}">
        <p14:creationId xmlns:p14="http://schemas.microsoft.com/office/powerpoint/2010/main" val="34740942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smtClean="0"/>
              <a:t/>
            </a:r>
            <a:br>
              <a:rPr lang="es-CO" smtClean="0"/>
            </a:br>
            <a:r>
              <a:rPr lang="es-CO" smtClean="0"/>
              <a:t/>
            </a:r>
            <a:br>
              <a:rPr lang="es-CO" smtClean="0"/>
            </a:br>
            <a:r>
              <a:rPr lang="es-CO" smtClean="0"/>
              <a:t/>
            </a:r>
            <a:br>
              <a:rPr lang="es-CO" smtClean="0"/>
            </a:br>
            <a:endParaRPr lang="es-CO" dirty="0"/>
          </a:p>
        </p:txBody>
      </p:sp>
      <p:sp>
        <p:nvSpPr>
          <p:cNvPr id="4" name="3 Marcador de texto"/>
          <p:cNvSpPr>
            <a:spLocks noGrp="1"/>
          </p:cNvSpPr>
          <p:nvPr>
            <p:ph type="body" idx="1"/>
          </p:nvPr>
        </p:nvSpPr>
        <p:spPr>
          <a:xfrm>
            <a:off x="0" y="0"/>
            <a:ext cx="9144000" cy="6858000"/>
          </a:xfrm>
        </p:spPr>
        <p:txBody>
          <a:bodyPr>
            <a:normAutofit fontScale="62500" lnSpcReduction="20000"/>
          </a:bodyPr>
          <a:lstStyle/>
          <a:p>
            <a:r>
              <a:rPr lang="es-CO" sz="7700" b="1" i="1" dirty="0" smtClean="0">
                <a:solidFill>
                  <a:schemeClr val="tx1"/>
                </a:solidFill>
              </a:rPr>
              <a:t>Acometida</a:t>
            </a:r>
            <a:r>
              <a:rPr lang="es-CO" sz="7700" b="1" dirty="0"/>
              <a:t>: </a:t>
            </a:r>
            <a:endParaRPr lang="es-CO" sz="7700" b="1" dirty="0" smtClean="0"/>
          </a:p>
          <a:p>
            <a:pPr marL="685800" indent="-685800" algn="just">
              <a:buFont typeface="Wingdings" pitchFamily="2" charset="2"/>
              <a:buChar char="v"/>
            </a:pPr>
            <a:r>
              <a:rPr lang="es-CO" sz="5100" i="1" dirty="0" smtClean="0">
                <a:solidFill>
                  <a:schemeClr val="tx1"/>
                </a:solidFill>
                <a:latin typeface="Arial Narrow" pitchFamily="34" charset="0"/>
              </a:rPr>
              <a:t>En instalaciones </a:t>
            </a:r>
            <a:r>
              <a:rPr lang="es-CO" sz="5100" i="1" dirty="0">
                <a:solidFill>
                  <a:schemeClr val="tx1"/>
                </a:solidFill>
                <a:latin typeface="Arial Narrow" pitchFamily="34" charset="0"/>
              </a:rPr>
              <a:t>residenciales, la acometida es la parte de </a:t>
            </a:r>
            <a:r>
              <a:rPr lang="es-CO" sz="5100" i="1" dirty="0" smtClean="0">
                <a:solidFill>
                  <a:schemeClr val="tx1"/>
                </a:solidFill>
                <a:latin typeface="Arial Narrow" pitchFamily="34" charset="0"/>
              </a:rPr>
              <a:t>la instalación </a:t>
            </a:r>
            <a:r>
              <a:rPr lang="es-CO" sz="5100" i="1" dirty="0">
                <a:solidFill>
                  <a:schemeClr val="tx1"/>
                </a:solidFill>
                <a:latin typeface="Arial Narrow" pitchFamily="34" charset="0"/>
              </a:rPr>
              <a:t>que va desde </a:t>
            </a:r>
            <a:r>
              <a:rPr lang="es-CO" sz="5100" i="1" dirty="0" smtClean="0">
                <a:solidFill>
                  <a:schemeClr val="tx1"/>
                </a:solidFill>
                <a:latin typeface="Arial Narrow" pitchFamily="34" charset="0"/>
              </a:rPr>
              <a:t>las redes del comercializador (Electricaribe) e </a:t>
            </a:r>
            <a:r>
              <a:rPr lang="es-CO" sz="5100" i="1" dirty="0">
                <a:solidFill>
                  <a:schemeClr val="tx1"/>
                </a:solidFill>
                <a:latin typeface="Arial Narrow" pitchFamily="34" charset="0"/>
              </a:rPr>
              <a:t>hasta el </a:t>
            </a:r>
            <a:r>
              <a:rPr lang="es-CO" sz="5100" i="1" dirty="0" smtClean="0">
                <a:solidFill>
                  <a:schemeClr val="tx1"/>
                </a:solidFill>
                <a:latin typeface="Arial Narrow" pitchFamily="34" charset="0"/>
              </a:rPr>
              <a:t>Medidor  de energía (Bornera de este).</a:t>
            </a:r>
          </a:p>
          <a:p>
            <a:pPr marL="685800" indent="-685800">
              <a:buFont typeface="Wingdings" pitchFamily="2" charset="2"/>
              <a:buChar char="v"/>
            </a:pPr>
            <a:endParaRPr lang="es-CO" sz="5100" i="1" dirty="0">
              <a:solidFill>
                <a:schemeClr val="tx1"/>
              </a:solidFill>
              <a:latin typeface="Arial Narrow" pitchFamily="34" charset="0"/>
            </a:endParaRPr>
          </a:p>
          <a:p>
            <a:pPr marL="571500" indent="-571500" algn="just">
              <a:buFont typeface="Wingdings" pitchFamily="2" charset="2"/>
              <a:buChar char="v"/>
            </a:pPr>
            <a:r>
              <a:rPr lang="es-CO" sz="5100" i="1" dirty="0" smtClean="0">
                <a:solidFill>
                  <a:schemeClr val="tx1"/>
                </a:solidFill>
                <a:latin typeface="Arial Narrow" pitchFamily="34" charset="0"/>
              </a:rPr>
              <a:t> En </a:t>
            </a:r>
            <a:r>
              <a:rPr lang="es-CO" sz="5100" i="1" dirty="0">
                <a:solidFill>
                  <a:schemeClr val="tx1"/>
                </a:solidFill>
                <a:latin typeface="Arial Narrow" pitchFamily="34" charset="0"/>
              </a:rPr>
              <a:t>instalaciones de edificios, la acometida es la parte de la instalación </a:t>
            </a:r>
            <a:r>
              <a:rPr lang="es-CO" sz="5100" i="1" dirty="0" smtClean="0">
                <a:solidFill>
                  <a:schemeClr val="tx1"/>
                </a:solidFill>
                <a:latin typeface="Arial Narrow" pitchFamily="34" charset="0"/>
              </a:rPr>
              <a:t>o canalización </a:t>
            </a:r>
            <a:r>
              <a:rPr lang="es-CO" sz="5100" i="1" dirty="0">
                <a:solidFill>
                  <a:schemeClr val="tx1"/>
                </a:solidFill>
                <a:latin typeface="Arial Narrow" pitchFamily="34" charset="0"/>
              </a:rPr>
              <a:t>que va desde las líneas de distribución de baja o alta tensión de </a:t>
            </a:r>
            <a:r>
              <a:rPr lang="es-CO" sz="5100" i="1" dirty="0" smtClean="0">
                <a:solidFill>
                  <a:schemeClr val="tx1"/>
                </a:solidFill>
                <a:latin typeface="Arial Narrow" pitchFamily="34" charset="0"/>
              </a:rPr>
              <a:t>la empresa </a:t>
            </a:r>
            <a:r>
              <a:rPr lang="es-CO" sz="5100" i="1" dirty="0">
                <a:solidFill>
                  <a:schemeClr val="tx1"/>
                </a:solidFill>
                <a:latin typeface="Arial Narrow" pitchFamily="34" charset="0"/>
              </a:rPr>
              <a:t>de suministro hasta las cajas de protección general</a:t>
            </a:r>
            <a:r>
              <a:rPr lang="es-CO" sz="5100" i="1" dirty="0" smtClean="0">
                <a:solidFill>
                  <a:schemeClr val="tx1"/>
                </a:solidFill>
                <a:latin typeface="Arial Narrow" pitchFamily="34" charset="0"/>
              </a:rPr>
              <a:t>.</a:t>
            </a:r>
          </a:p>
          <a:p>
            <a:pPr marL="571500" indent="-571500" algn="just">
              <a:buFont typeface="Wingdings" pitchFamily="2" charset="2"/>
              <a:buChar char="v"/>
            </a:pPr>
            <a:endParaRPr lang="es-CO" sz="5100" i="1" dirty="0">
              <a:solidFill>
                <a:schemeClr val="tx1"/>
              </a:solidFill>
              <a:latin typeface="Arial Narrow" pitchFamily="34" charset="0"/>
            </a:endParaRPr>
          </a:p>
          <a:p>
            <a:pPr marL="571500" indent="-571500">
              <a:buFont typeface="Wingdings" pitchFamily="2" charset="2"/>
              <a:buChar char="v"/>
            </a:pPr>
            <a:r>
              <a:rPr lang="es-CO" sz="5100" i="1" dirty="0" smtClean="0">
                <a:solidFill>
                  <a:schemeClr val="tx1"/>
                </a:solidFill>
                <a:latin typeface="Arial Narrow" pitchFamily="34" charset="0"/>
              </a:rPr>
              <a:t>En </a:t>
            </a:r>
            <a:r>
              <a:rPr lang="es-CO" sz="5100" i="1" dirty="0">
                <a:solidFill>
                  <a:schemeClr val="tx1"/>
                </a:solidFill>
                <a:latin typeface="Arial Narrow" pitchFamily="34" charset="0"/>
              </a:rPr>
              <a:t>la industria es común que la acometida sea desde las redes de media y </a:t>
            </a:r>
            <a:r>
              <a:rPr lang="es-CO" sz="5100" i="1" dirty="0" smtClean="0">
                <a:solidFill>
                  <a:schemeClr val="tx1"/>
                </a:solidFill>
                <a:latin typeface="Arial Narrow" pitchFamily="34" charset="0"/>
              </a:rPr>
              <a:t>alta tensión </a:t>
            </a:r>
            <a:r>
              <a:rPr lang="es-CO" sz="5100" i="1" dirty="0">
                <a:solidFill>
                  <a:schemeClr val="tx1"/>
                </a:solidFill>
                <a:latin typeface="Arial Narrow" pitchFamily="34" charset="0"/>
              </a:rPr>
              <a:t>de la empresa de distribución, hasta la Subestación de transformación </a:t>
            </a:r>
            <a:r>
              <a:rPr lang="es-CO" sz="5100" i="1" dirty="0" smtClean="0">
                <a:solidFill>
                  <a:schemeClr val="tx1"/>
                </a:solidFill>
                <a:latin typeface="Arial Narrow" pitchFamily="34" charset="0"/>
              </a:rPr>
              <a:t>de la </a:t>
            </a:r>
            <a:r>
              <a:rPr lang="es-CO" sz="5100" i="1" dirty="0">
                <a:solidFill>
                  <a:schemeClr val="tx1"/>
                </a:solidFill>
                <a:latin typeface="Arial Narrow" pitchFamily="34" charset="0"/>
              </a:rPr>
              <a:t>empresa que esta siendo alimentada. </a:t>
            </a:r>
            <a:endParaRPr lang="es-CO" sz="5100" b="1" i="1" dirty="0">
              <a:solidFill>
                <a:schemeClr val="tx1"/>
              </a:solidFill>
              <a:latin typeface="Arial Narrow" pitchFamily="34" charset="0"/>
            </a:endParaRPr>
          </a:p>
        </p:txBody>
      </p:sp>
    </p:spTree>
    <p:extLst>
      <p:ext uri="{BB962C8B-B14F-4D97-AF65-F5344CB8AC3E}">
        <p14:creationId xmlns:p14="http://schemas.microsoft.com/office/powerpoint/2010/main" val="415578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CO"/>
          </a:p>
        </p:txBody>
      </p:sp>
      <p:sp>
        <p:nvSpPr>
          <p:cNvPr id="3" name="2 Marcador de texto"/>
          <p:cNvSpPr>
            <a:spLocks noGrp="1"/>
          </p:cNvSpPr>
          <p:nvPr>
            <p:ph type="body" idx="1"/>
          </p:nvPr>
        </p:nvSpPr>
        <p:spPr/>
        <p:txBody>
          <a:bodyPr/>
          <a:lstStyle/>
          <a:p>
            <a:endParaRPr lang="es-CO"/>
          </a:p>
        </p:txBody>
      </p:sp>
    </p:spTree>
    <p:extLst>
      <p:ext uri="{BB962C8B-B14F-4D97-AF65-F5344CB8AC3E}">
        <p14:creationId xmlns:p14="http://schemas.microsoft.com/office/powerpoint/2010/main" val="31851216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0 Imagen"/>
          <p:cNvPicPr/>
          <p:nvPr/>
        </p:nvPicPr>
        <p:blipFill>
          <a:blip r:embed="rId2">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5112632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9144000" cy="6858000"/>
          </a:xfrm>
        </p:spPr>
        <p:txBody>
          <a:bodyPr>
            <a:normAutofit fontScale="90000"/>
          </a:bodyPr>
          <a:lstStyle/>
          <a:p>
            <a:pPr algn="l"/>
            <a:r>
              <a:rPr lang="es-CO" sz="3200" i="1" dirty="0">
                <a:latin typeface="Arial Narrow" pitchFamily="34" charset="0"/>
              </a:rPr>
              <a:t>Los conductores que van desde los bornes de salida del contador hasta la caja </a:t>
            </a:r>
            <a:r>
              <a:rPr lang="es-CO" sz="3200" i="1" dirty="0" smtClean="0">
                <a:latin typeface="Arial Narrow" pitchFamily="34" charset="0"/>
              </a:rPr>
              <a:t>de distribución </a:t>
            </a:r>
            <a:r>
              <a:rPr lang="es-CO" sz="3200" i="1" dirty="0">
                <a:latin typeface="Arial Narrow" pitchFamily="34" charset="0"/>
              </a:rPr>
              <a:t>deben ser del mismo calibre de la acometida</a:t>
            </a:r>
            <a:r>
              <a:rPr lang="es-CO" sz="3200" i="1" dirty="0" smtClean="0">
                <a:latin typeface="Arial Narrow" pitchFamily="34" charset="0"/>
              </a:rPr>
              <a:t>.</a:t>
            </a:r>
            <a:br>
              <a:rPr lang="es-CO" sz="3200" i="1" dirty="0" smtClean="0">
                <a:latin typeface="Arial Narrow" pitchFamily="34" charset="0"/>
              </a:rPr>
            </a:br>
            <a:r>
              <a:rPr lang="es-CO" sz="3200" i="1" dirty="0" smtClean="0">
                <a:latin typeface="Arial Narrow" pitchFamily="34" charset="0"/>
              </a:rPr>
              <a:t/>
            </a:r>
            <a:br>
              <a:rPr lang="es-CO" sz="3200" i="1" dirty="0" smtClean="0">
                <a:latin typeface="Arial Narrow" pitchFamily="34" charset="0"/>
              </a:rPr>
            </a:br>
            <a:r>
              <a:rPr lang="es-CO" sz="3200" i="1" dirty="0" smtClean="0">
                <a:latin typeface="Arial Narrow" pitchFamily="34" charset="0"/>
              </a:rPr>
              <a:t>Las </a:t>
            </a:r>
            <a:r>
              <a:rPr lang="es-CO" sz="3200" i="1" dirty="0">
                <a:latin typeface="Arial Narrow" pitchFamily="34" charset="0"/>
              </a:rPr>
              <a:t>acometidas generales pueden ser aéreas o </a:t>
            </a:r>
            <a:r>
              <a:rPr lang="es-CO" sz="3200" i="1" dirty="0" smtClean="0">
                <a:latin typeface="Arial Narrow" pitchFamily="34" charset="0"/>
              </a:rPr>
              <a:t>subterráneas</a:t>
            </a:r>
            <a:r>
              <a:rPr lang="es-CO" sz="3200" i="1" dirty="0">
                <a:latin typeface="Arial Narrow" pitchFamily="34" charset="0"/>
              </a:rPr>
              <a:t>.</a:t>
            </a:r>
            <a:r>
              <a:rPr lang="es-CO" i="1" dirty="0"/>
              <a:t> </a:t>
            </a:r>
            <a:r>
              <a:rPr lang="es-CO" i="1" dirty="0" smtClean="0"/>
              <a:t/>
            </a:r>
            <a:br>
              <a:rPr lang="es-CO" i="1" dirty="0" smtClean="0"/>
            </a:br>
            <a:r>
              <a:rPr lang="es-CO" i="1" dirty="0"/>
              <a:t/>
            </a:r>
            <a:br>
              <a:rPr lang="es-CO" i="1" dirty="0"/>
            </a:br>
            <a:r>
              <a:rPr lang="es-CO" i="1" dirty="0" smtClean="0"/>
              <a:t/>
            </a:r>
            <a:br>
              <a:rPr lang="es-CO" i="1" dirty="0" smtClean="0"/>
            </a:br>
            <a:r>
              <a:rPr lang="es-CO" i="1" dirty="0"/>
              <a:t/>
            </a:r>
            <a:br>
              <a:rPr lang="es-CO" i="1" dirty="0"/>
            </a:br>
            <a:r>
              <a:rPr lang="es-CO" i="1" dirty="0"/>
              <a:t>aéreas </a:t>
            </a:r>
            <a:r>
              <a:rPr lang="es-CO" i="1" dirty="0" smtClean="0"/>
              <a:t>                       </a:t>
            </a:r>
            <a:r>
              <a:rPr lang="es-CO" i="1" dirty="0" smtClean="0">
                <a:latin typeface="Arial Narrow" pitchFamily="34" charset="0"/>
              </a:rPr>
              <a:t>subterráneas</a:t>
            </a:r>
            <a:r>
              <a:rPr lang="es-CO" i="1" dirty="0">
                <a:latin typeface="Arial Narrow" pitchFamily="34" charset="0"/>
              </a:rPr>
              <a:t>.</a:t>
            </a:r>
            <a:r>
              <a:rPr lang="es-CO" i="1" dirty="0"/>
              <a:t> </a:t>
            </a:r>
            <a:r>
              <a:rPr lang="es-CO" i="1" dirty="0" smtClean="0"/>
              <a:t/>
            </a:r>
            <a:br>
              <a:rPr lang="es-CO" i="1" dirty="0" smtClean="0"/>
            </a:br>
            <a:r>
              <a:rPr lang="es-CO" sz="3200" i="1" dirty="0" smtClean="0">
                <a:latin typeface="Arial Narrow" pitchFamily="34" charset="0"/>
              </a:rPr>
              <a:t>Las acometidas para instalaciones Residenciales dependen del tipo de Transformador de Distribución instalado en el sector de las residencias así:</a:t>
            </a:r>
            <a:br>
              <a:rPr lang="es-CO" sz="3200" i="1" dirty="0" smtClean="0">
                <a:latin typeface="Arial Narrow" pitchFamily="34" charset="0"/>
              </a:rPr>
            </a:br>
            <a:r>
              <a:rPr lang="es-CO" sz="3200" i="1" dirty="0" smtClean="0">
                <a:latin typeface="Arial Narrow" pitchFamily="34" charset="0"/>
              </a:rPr>
              <a:t> </a:t>
            </a:r>
            <a:r>
              <a:rPr lang="es-CO" sz="3200" i="1" dirty="0">
                <a:latin typeface="Arial Narrow" pitchFamily="34" charset="0"/>
              </a:rPr>
              <a:t/>
            </a:r>
            <a:br>
              <a:rPr lang="es-CO" sz="3200" i="1" dirty="0">
                <a:latin typeface="Arial Narrow" pitchFamily="34" charset="0"/>
              </a:rPr>
            </a:br>
            <a:endParaRPr lang="es-CO" sz="3200" i="1" dirty="0">
              <a:latin typeface="Arial Narrow" pitchFamily="34" charset="0"/>
            </a:endParaRPr>
          </a:p>
        </p:txBody>
      </p:sp>
      <p:cxnSp>
        <p:nvCxnSpPr>
          <p:cNvPr id="4" name="3 Conector recto"/>
          <p:cNvCxnSpPr/>
          <p:nvPr/>
        </p:nvCxnSpPr>
        <p:spPr>
          <a:xfrm flipV="1">
            <a:off x="696854" y="2852936"/>
            <a:ext cx="2362978" cy="1296144"/>
          </a:xfrm>
          <a:prstGeom prst="line">
            <a:avLst/>
          </a:prstGeom>
        </p:spPr>
        <p:style>
          <a:lnRef idx="1">
            <a:schemeClr val="accent1"/>
          </a:lnRef>
          <a:fillRef idx="0">
            <a:schemeClr val="accent1"/>
          </a:fillRef>
          <a:effectRef idx="0">
            <a:schemeClr val="accent1"/>
          </a:effectRef>
          <a:fontRef idx="minor">
            <a:schemeClr val="tx1"/>
          </a:fontRef>
        </p:style>
      </p:cxnSp>
      <p:sp>
        <p:nvSpPr>
          <p:cNvPr id="7" name="6 Conector"/>
          <p:cNvSpPr/>
          <p:nvPr/>
        </p:nvSpPr>
        <p:spPr>
          <a:xfrm>
            <a:off x="3046546" y="2636912"/>
            <a:ext cx="301318" cy="306034"/>
          </a:xfrm>
          <a:prstGeom prst="flowChartConnector">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cxnSp>
        <p:nvCxnSpPr>
          <p:cNvPr id="12" name="11 Conector recto"/>
          <p:cNvCxnSpPr/>
          <p:nvPr/>
        </p:nvCxnSpPr>
        <p:spPr>
          <a:xfrm flipV="1">
            <a:off x="4067944" y="3005336"/>
            <a:ext cx="2362978" cy="1296144"/>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13" name="12 Conector"/>
          <p:cNvSpPr/>
          <p:nvPr/>
        </p:nvSpPr>
        <p:spPr>
          <a:xfrm>
            <a:off x="6417636" y="2789312"/>
            <a:ext cx="301318" cy="306034"/>
          </a:xfrm>
          <a:prstGeom prst="flowChartConnector">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3375264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539552" y="404664"/>
            <a:ext cx="8424936" cy="5878532"/>
          </a:xfrm>
          <a:prstGeom prst="rect">
            <a:avLst/>
          </a:prstGeom>
        </p:spPr>
        <p:txBody>
          <a:bodyPr wrap="square">
            <a:spAutoFit/>
          </a:bodyPr>
          <a:lstStyle/>
          <a:p>
            <a:pPr algn="just">
              <a:defRPr/>
            </a:pPr>
            <a:r>
              <a:rPr lang="es-ES" sz="3200" i="1" dirty="0" smtClean="0">
                <a:latin typeface="Arial Narrow" pitchFamily="34" charset="0"/>
              </a:rPr>
              <a:t>TIPOS DE ACOMETIDAS SEGÚN EL TRANSFORMADOR DE DISTRIBUCION INSTALADO EN EL SECTOR.</a:t>
            </a:r>
            <a:endParaRPr lang="es-ES" sz="3200" i="1" dirty="0">
              <a:latin typeface="Arial Narrow" pitchFamily="34" charset="0"/>
            </a:endParaRPr>
          </a:p>
          <a:p>
            <a:pPr algn="just">
              <a:defRPr/>
            </a:pPr>
            <a:endParaRPr lang="es-ES" sz="2400" b="1" dirty="0"/>
          </a:p>
          <a:p>
            <a:pPr>
              <a:buFont typeface="Wingdings" pitchFamily="2" charset="2"/>
              <a:buChar char="v"/>
              <a:defRPr/>
            </a:pPr>
            <a:r>
              <a:rPr lang="es-ES" sz="3200" dirty="0">
                <a:latin typeface="Arial Narrow" pitchFamily="34" charset="0"/>
              </a:rPr>
              <a:t>     </a:t>
            </a:r>
            <a:r>
              <a:rPr lang="es-ES" sz="3200" dirty="0" smtClean="0">
                <a:latin typeface="Arial Narrow" pitchFamily="34" charset="0"/>
              </a:rPr>
              <a:t>TRANSFORMADOR MONOFASICO</a:t>
            </a:r>
          </a:p>
          <a:p>
            <a:pPr marL="342900" indent="-342900">
              <a:buFont typeface="Wingdings" pitchFamily="2" charset="2"/>
              <a:buChar char="§"/>
              <a:defRPr/>
            </a:pPr>
            <a:r>
              <a:rPr lang="es-ES" sz="3200" dirty="0" smtClean="0">
                <a:latin typeface="Arial Narrow" pitchFamily="34" charset="0"/>
              </a:rPr>
              <a:t>Acometida Monofásica Bifilar( 2 Hilos – 120 V)</a:t>
            </a:r>
          </a:p>
          <a:p>
            <a:pPr marL="342900" indent="-342900">
              <a:buFont typeface="Wingdings" pitchFamily="2" charset="2"/>
              <a:buChar char="§"/>
              <a:defRPr/>
            </a:pPr>
            <a:r>
              <a:rPr lang="es-ES" sz="3200" dirty="0" smtClean="0">
                <a:latin typeface="Arial Narrow" pitchFamily="34" charset="0"/>
              </a:rPr>
              <a:t>Acometida Monofásica Trifilar( 3 Hilos – 240/120 V)</a:t>
            </a:r>
            <a:endParaRPr lang="es-ES" sz="3200" dirty="0">
              <a:latin typeface="Arial Narrow" pitchFamily="34" charset="0"/>
            </a:endParaRPr>
          </a:p>
          <a:p>
            <a:pPr>
              <a:defRPr/>
            </a:pPr>
            <a:endParaRPr lang="es-ES" sz="3200" dirty="0"/>
          </a:p>
          <a:p>
            <a:pPr>
              <a:buFont typeface="Wingdings" pitchFamily="2" charset="2"/>
              <a:buChar char="v"/>
              <a:defRPr/>
            </a:pPr>
            <a:r>
              <a:rPr lang="es-ES" sz="3200" dirty="0" smtClean="0">
                <a:latin typeface="Arial Narrow" pitchFamily="34" charset="0"/>
              </a:rPr>
              <a:t>   </a:t>
            </a:r>
            <a:r>
              <a:rPr lang="es-ES" sz="3200" dirty="0">
                <a:latin typeface="Arial Narrow" pitchFamily="34" charset="0"/>
              </a:rPr>
              <a:t>TRANSFORMADOR </a:t>
            </a:r>
            <a:r>
              <a:rPr lang="es-ES" sz="3200" dirty="0" smtClean="0">
                <a:latin typeface="Arial Narrow" pitchFamily="34" charset="0"/>
              </a:rPr>
              <a:t>TRIFASICO</a:t>
            </a:r>
            <a:endParaRPr lang="es-ES" sz="3200" dirty="0">
              <a:latin typeface="Arial Narrow" pitchFamily="34" charset="0"/>
            </a:endParaRPr>
          </a:p>
          <a:p>
            <a:pPr marL="457200" indent="-457200">
              <a:buFont typeface="Wingdings" pitchFamily="2" charset="2"/>
              <a:buChar char="§"/>
              <a:defRPr/>
            </a:pPr>
            <a:r>
              <a:rPr lang="es-ES" sz="3200" dirty="0">
                <a:latin typeface="Arial Narrow" pitchFamily="34" charset="0"/>
              </a:rPr>
              <a:t>Acometida Monofásica Bifilar( 2 Hilos – 120 V)</a:t>
            </a:r>
          </a:p>
          <a:p>
            <a:pPr marL="457200" indent="-457200">
              <a:buFont typeface="Wingdings" pitchFamily="2" charset="2"/>
              <a:buChar char="§"/>
              <a:defRPr/>
            </a:pPr>
            <a:r>
              <a:rPr lang="es-ES" sz="3200" dirty="0">
                <a:latin typeface="Arial Narrow" pitchFamily="34" charset="0"/>
              </a:rPr>
              <a:t>Acometida Monofásica Trifilar( 3 Hilos – </a:t>
            </a:r>
            <a:r>
              <a:rPr lang="es-ES" sz="3200" dirty="0" smtClean="0">
                <a:latin typeface="Arial Narrow" pitchFamily="34" charset="0"/>
              </a:rPr>
              <a:t>220/127 V – 208/120 V  etc. )</a:t>
            </a:r>
            <a:endParaRPr lang="es-ES" sz="2800" dirty="0">
              <a:latin typeface="Arial Narrow" pitchFamily="34" charset="0"/>
            </a:endParaRPr>
          </a:p>
        </p:txBody>
      </p:sp>
    </p:spTree>
    <p:extLst>
      <p:ext uri="{BB962C8B-B14F-4D97-AF65-F5344CB8AC3E}">
        <p14:creationId xmlns:p14="http://schemas.microsoft.com/office/powerpoint/2010/main" val="30483519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260648"/>
            <a:ext cx="9144000" cy="6924973"/>
          </a:xfrm>
          <a:prstGeom prst="rect">
            <a:avLst/>
          </a:prstGeom>
        </p:spPr>
        <p:txBody>
          <a:bodyPr wrap="square">
            <a:spAutoFit/>
          </a:bodyPr>
          <a:lstStyle/>
          <a:p>
            <a:pPr>
              <a:buFont typeface="Wingdings" pitchFamily="2" charset="2"/>
              <a:buChar char="v"/>
              <a:defRPr/>
            </a:pPr>
            <a:r>
              <a:rPr lang="es-ES" sz="3200" dirty="0" smtClean="0">
                <a:latin typeface="Arial Narrow" pitchFamily="34" charset="0"/>
              </a:rPr>
              <a:t>   </a:t>
            </a:r>
            <a:r>
              <a:rPr lang="es-ES" sz="3200" dirty="0">
                <a:latin typeface="Arial Narrow" pitchFamily="34" charset="0"/>
              </a:rPr>
              <a:t>TRANSFORMADOR TRIFASICO</a:t>
            </a:r>
          </a:p>
          <a:p>
            <a:pPr marL="457200" indent="-457200">
              <a:buFont typeface="Wingdings" pitchFamily="2" charset="2"/>
              <a:buChar char="§"/>
              <a:defRPr/>
            </a:pPr>
            <a:r>
              <a:rPr lang="es-ES" sz="3200" dirty="0">
                <a:latin typeface="Arial Narrow" pitchFamily="34" charset="0"/>
              </a:rPr>
              <a:t>Acometida </a:t>
            </a:r>
            <a:r>
              <a:rPr lang="es-ES" sz="3200" dirty="0" smtClean="0">
                <a:latin typeface="Arial Narrow" pitchFamily="34" charset="0"/>
              </a:rPr>
              <a:t>Trifásica Tetrafilar( 4 </a:t>
            </a:r>
            <a:r>
              <a:rPr lang="es-ES" sz="3200" dirty="0">
                <a:latin typeface="Arial Narrow" pitchFamily="34" charset="0"/>
              </a:rPr>
              <a:t>Hilos – </a:t>
            </a:r>
            <a:r>
              <a:rPr lang="es-ES" sz="3200" dirty="0" smtClean="0">
                <a:latin typeface="Arial Narrow" pitchFamily="34" charset="0"/>
              </a:rPr>
              <a:t>220/127 V – 208/120 V – 440/254 V – 480/277  </a:t>
            </a:r>
            <a:r>
              <a:rPr lang="es-ES" sz="3200" dirty="0">
                <a:latin typeface="Arial Narrow" pitchFamily="34" charset="0"/>
              </a:rPr>
              <a:t>V</a:t>
            </a:r>
            <a:r>
              <a:rPr lang="es-ES" sz="3200" dirty="0" smtClean="0">
                <a:latin typeface="Arial Narrow" pitchFamily="34" charset="0"/>
              </a:rPr>
              <a:t>)</a:t>
            </a:r>
          </a:p>
          <a:p>
            <a:pPr>
              <a:defRPr/>
            </a:pPr>
            <a:endParaRPr lang="es-ES" sz="3200" dirty="0" smtClean="0">
              <a:latin typeface="Arial Narrow" pitchFamily="34" charset="0"/>
            </a:endParaRPr>
          </a:p>
          <a:p>
            <a:pPr>
              <a:defRPr/>
            </a:pPr>
            <a:endParaRPr lang="es-ES" sz="3200" dirty="0" smtClean="0">
              <a:latin typeface="Arial Narrow" pitchFamily="34" charset="0"/>
            </a:endParaRPr>
          </a:p>
          <a:p>
            <a:pPr>
              <a:defRPr/>
            </a:pPr>
            <a:r>
              <a:rPr lang="es-ES" sz="3200" b="1" i="1" dirty="0" smtClean="0">
                <a:latin typeface="Arial Narrow" pitchFamily="34" charset="0"/>
              </a:rPr>
              <a:t>NOTAS</a:t>
            </a:r>
            <a:endParaRPr lang="es-ES" sz="3200" b="1" i="1" dirty="0">
              <a:latin typeface="Arial Narrow" pitchFamily="34" charset="0"/>
            </a:endParaRPr>
          </a:p>
          <a:p>
            <a:r>
              <a:rPr lang="es-CO" sz="3200" i="1" dirty="0">
                <a:latin typeface="Arial Narrow" pitchFamily="34" charset="0"/>
              </a:rPr>
              <a:t>Los conductores de la acometida deberán </a:t>
            </a:r>
            <a:r>
              <a:rPr lang="es-CO" sz="3200" i="1" dirty="0" smtClean="0">
                <a:latin typeface="Arial Narrow" pitchFamily="34" charset="0"/>
              </a:rPr>
              <a:t>ser continuos</a:t>
            </a:r>
            <a:r>
              <a:rPr lang="es-CO" sz="3200" i="1" dirty="0">
                <a:latin typeface="Arial Narrow" pitchFamily="34" charset="0"/>
              </a:rPr>
              <a:t>, desde el punto de conexión de la red hasta </a:t>
            </a:r>
            <a:r>
              <a:rPr lang="es-CO" sz="3200" i="1" dirty="0" smtClean="0">
                <a:latin typeface="Arial Narrow" pitchFamily="34" charset="0"/>
              </a:rPr>
              <a:t>los bornes </a:t>
            </a:r>
            <a:r>
              <a:rPr lang="es-CO" sz="3200" i="1" dirty="0">
                <a:latin typeface="Arial Narrow" pitchFamily="34" charset="0"/>
              </a:rPr>
              <a:t>de la entrada del equipo de medida</a:t>
            </a:r>
            <a:r>
              <a:rPr lang="es-CO" sz="3200" i="1" dirty="0" smtClean="0">
                <a:latin typeface="Arial Narrow" pitchFamily="34" charset="0"/>
              </a:rPr>
              <a:t>.</a:t>
            </a:r>
          </a:p>
          <a:p>
            <a:endParaRPr lang="es-CO" sz="3200" i="1" dirty="0">
              <a:latin typeface="Arial Narrow" pitchFamily="34" charset="0"/>
            </a:endParaRPr>
          </a:p>
          <a:p>
            <a:r>
              <a:rPr lang="es-CO" sz="3200" i="1" dirty="0" smtClean="0">
                <a:latin typeface="Arial Narrow" pitchFamily="34" charset="0"/>
              </a:rPr>
              <a:t>No </a:t>
            </a:r>
            <a:r>
              <a:rPr lang="es-CO" sz="3200" i="1" dirty="0">
                <a:latin typeface="Arial Narrow" pitchFamily="34" charset="0"/>
              </a:rPr>
              <a:t>se aceptarán empalmes, ni derivaciones, en ningún</a:t>
            </a:r>
          </a:p>
          <a:p>
            <a:r>
              <a:rPr lang="es-CO" sz="3200" i="1" dirty="0">
                <a:latin typeface="Arial Narrow" pitchFamily="34" charset="0"/>
              </a:rPr>
              <a:t>tramo de la acometida</a:t>
            </a:r>
            <a:r>
              <a:rPr lang="es-CO" sz="3200" i="1" dirty="0" smtClean="0">
                <a:latin typeface="Arial Narrow" pitchFamily="34" charset="0"/>
              </a:rPr>
              <a:t>.</a:t>
            </a:r>
            <a:r>
              <a:rPr lang="es-CO" sz="3200" i="1" dirty="0" smtClean="0"/>
              <a:t>.</a:t>
            </a:r>
          </a:p>
          <a:p>
            <a:endParaRPr lang="es-CO" sz="3200" i="1" dirty="0"/>
          </a:p>
          <a:p>
            <a:endParaRPr lang="es-ES" sz="2800" dirty="0"/>
          </a:p>
        </p:txBody>
      </p:sp>
    </p:spTree>
    <p:extLst>
      <p:ext uri="{BB962C8B-B14F-4D97-AF65-F5344CB8AC3E}">
        <p14:creationId xmlns:p14="http://schemas.microsoft.com/office/powerpoint/2010/main" val="66662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0"/>
            <a:ext cx="9144000" cy="830997"/>
          </a:xfrm>
          <a:prstGeom prst="rect">
            <a:avLst/>
          </a:prstGeom>
        </p:spPr>
        <p:txBody>
          <a:bodyPr wrap="square">
            <a:spAutoFit/>
          </a:bodyPr>
          <a:lstStyle/>
          <a:p>
            <a:pPr algn="ctr"/>
            <a:r>
              <a:rPr lang="es-CO" sz="4800" b="1" i="1" dirty="0" smtClean="0"/>
              <a:t>ACOMETIDA TIPO </a:t>
            </a:r>
            <a:r>
              <a:rPr lang="es-CO" sz="4800" b="1" i="1" dirty="0"/>
              <a:t>RESIDENCIAL</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706438"/>
            <a:ext cx="9144000" cy="6151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67747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21414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520" y="-19675"/>
            <a:ext cx="9144000" cy="9283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08720"/>
            <a:ext cx="9144000" cy="5949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529668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563" y="0"/>
            <a:ext cx="9255126"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463636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0"/>
            <a:ext cx="9144000" cy="7048083"/>
          </a:xfrm>
          <a:prstGeom prst="rect">
            <a:avLst/>
          </a:prstGeom>
        </p:spPr>
        <p:txBody>
          <a:bodyPr wrap="square">
            <a:spAutoFit/>
          </a:bodyPr>
          <a:lstStyle/>
          <a:p>
            <a:r>
              <a:rPr lang="es-CO" sz="3600" b="1" i="1" dirty="0" smtClean="0">
                <a:latin typeface="Arial Narrow" pitchFamily="34" charset="0"/>
              </a:rPr>
              <a:t>MEDIDOR </a:t>
            </a:r>
            <a:r>
              <a:rPr lang="es-CO" sz="3600" b="1" i="1" dirty="0">
                <a:latin typeface="Arial Narrow" pitchFamily="34" charset="0"/>
              </a:rPr>
              <a:t>DE ENERGIA ELECTRICA (CONTADOR)</a:t>
            </a:r>
          </a:p>
          <a:p>
            <a:pPr algn="just"/>
            <a:r>
              <a:rPr lang="es-CO" sz="3200" i="1" dirty="0" smtClean="0">
                <a:latin typeface="Arial Narrow" pitchFamily="34" charset="0"/>
              </a:rPr>
              <a:t>El </a:t>
            </a:r>
            <a:r>
              <a:rPr lang="es-CO" sz="3200" i="1" dirty="0">
                <a:latin typeface="Arial Narrow" pitchFamily="34" charset="0"/>
              </a:rPr>
              <a:t>contador de energía es el aparato que sirve para medir los consumos de energía activa en las líneas de corriente alterna, tanto de cargas monofásicas como trifásicas</a:t>
            </a:r>
            <a:r>
              <a:rPr lang="es-CO" sz="3200" i="1" dirty="0" smtClean="0">
                <a:latin typeface="Arial Narrow" pitchFamily="34" charset="0"/>
              </a:rPr>
              <a:t>.</a:t>
            </a:r>
          </a:p>
          <a:p>
            <a:r>
              <a:rPr lang="es-CO" sz="3200" i="1" dirty="0" smtClean="0">
                <a:latin typeface="Arial Narrow" pitchFamily="34" charset="0"/>
              </a:rPr>
              <a:t>En  la  </a:t>
            </a:r>
            <a:r>
              <a:rPr lang="es-CO" sz="3200" i="1" dirty="0">
                <a:latin typeface="Arial Narrow" pitchFamily="34" charset="0"/>
              </a:rPr>
              <a:t>industria, el contador además de medir  </a:t>
            </a:r>
            <a:r>
              <a:rPr lang="es-CO" sz="3200" i="1" dirty="0" smtClean="0">
                <a:latin typeface="Arial Narrow" pitchFamily="34" charset="0"/>
              </a:rPr>
              <a:t>la  </a:t>
            </a:r>
            <a:r>
              <a:rPr lang="es-CO" sz="3200" i="1" dirty="0">
                <a:latin typeface="Arial Narrow" pitchFamily="34" charset="0"/>
              </a:rPr>
              <a:t>energía </a:t>
            </a:r>
            <a:r>
              <a:rPr lang="es-CO" sz="3200" i="1" dirty="0" smtClean="0">
                <a:latin typeface="Arial Narrow" pitchFamily="34" charset="0"/>
              </a:rPr>
              <a:t>activa en </a:t>
            </a:r>
            <a:r>
              <a:rPr lang="es-CO" sz="3200" i="1" dirty="0">
                <a:latin typeface="Arial Narrow" pitchFamily="34" charset="0"/>
              </a:rPr>
              <a:t>kilovatios Hora, registra la energía reactiva </a:t>
            </a:r>
            <a:r>
              <a:rPr lang="es-CO" sz="3200" i="1" dirty="0" smtClean="0">
                <a:latin typeface="Arial Narrow" pitchFamily="34" charset="0"/>
              </a:rPr>
              <a:t> en </a:t>
            </a:r>
            <a:r>
              <a:rPr lang="es-CO" sz="3200" i="1" dirty="0">
                <a:latin typeface="Arial Narrow" pitchFamily="34" charset="0"/>
              </a:rPr>
              <a:t>kilovares Hora y también registran: La Demanda, la tensión y la corriente.</a:t>
            </a:r>
          </a:p>
          <a:p>
            <a:endParaRPr lang="es-CO" sz="3200" i="1" dirty="0" smtClean="0">
              <a:latin typeface="Arial Narrow" pitchFamily="34" charset="0"/>
            </a:endParaRPr>
          </a:p>
          <a:p>
            <a:endParaRPr lang="es-CO" sz="3200" i="1" dirty="0">
              <a:latin typeface="Arial Narrow" pitchFamily="34" charset="0"/>
            </a:endParaRPr>
          </a:p>
          <a:p>
            <a:endParaRPr lang="es-CO" sz="3200" i="1" dirty="0" smtClean="0">
              <a:latin typeface="Arial Narrow" pitchFamily="34" charset="0"/>
            </a:endParaRPr>
          </a:p>
          <a:p>
            <a:endParaRPr lang="es-CO" sz="3200" i="1" dirty="0">
              <a:latin typeface="Arial Narrow" pitchFamily="34" charset="0"/>
            </a:endParaRPr>
          </a:p>
          <a:p>
            <a:endParaRPr lang="es-CO" sz="3200" i="1" dirty="0" smtClean="0">
              <a:latin typeface="Arial Narrow" pitchFamily="34" charset="0"/>
            </a:endParaRPr>
          </a:p>
          <a:p>
            <a:r>
              <a:rPr lang="es-CO" sz="3200" i="1" dirty="0" smtClean="0">
                <a:latin typeface="Arial Narrow" pitchFamily="34" charset="0"/>
              </a:rPr>
              <a:t>.</a:t>
            </a:r>
            <a:endParaRPr lang="es-CO" sz="3200" i="1" dirty="0">
              <a:latin typeface="Arial Narrow" pitchFamily="34"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7413" y="3524041"/>
            <a:ext cx="6986587" cy="3323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951295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80728" y="188640"/>
            <a:ext cx="9063272" cy="6278642"/>
          </a:xfrm>
          <a:prstGeom prst="rect">
            <a:avLst/>
          </a:prstGeom>
        </p:spPr>
        <p:txBody>
          <a:bodyPr wrap="square">
            <a:spAutoFit/>
          </a:bodyPr>
          <a:lstStyle/>
          <a:p>
            <a:r>
              <a:rPr lang="es-CO" sz="3200" i="1" dirty="0" smtClean="0">
                <a:latin typeface="Arial Narrow" pitchFamily="34" charset="0"/>
              </a:rPr>
              <a:t>En </a:t>
            </a:r>
            <a:r>
              <a:rPr lang="es-CO" sz="3200" i="1" dirty="0">
                <a:latin typeface="Arial Narrow" pitchFamily="34" charset="0"/>
              </a:rPr>
              <a:t>instalaciones residenciales el neutro se aterriza en el </a:t>
            </a:r>
            <a:r>
              <a:rPr lang="es-CO" sz="3200" i="1" dirty="0" smtClean="0">
                <a:latin typeface="Arial Narrow" pitchFamily="34" charset="0"/>
              </a:rPr>
              <a:t>contador.</a:t>
            </a:r>
          </a:p>
          <a:p>
            <a:pPr algn="just"/>
            <a:r>
              <a:rPr lang="es-CO" sz="3200" i="1" dirty="0" smtClean="0">
                <a:latin typeface="Arial Narrow" pitchFamily="34" charset="0"/>
              </a:rPr>
              <a:t>En </a:t>
            </a:r>
            <a:r>
              <a:rPr lang="es-CO" sz="3200" i="1" dirty="0">
                <a:latin typeface="Arial Narrow" pitchFamily="34" charset="0"/>
              </a:rPr>
              <a:t>instalaciones en las que se requieren más de un contador, estos se </a:t>
            </a:r>
            <a:r>
              <a:rPr lang="es-CO" sz="3200" i="1" dirty="0" smtClean="0">
                <a:latin typeface="Arial Narrow" pitchFamily="34" charset="0"/>
              </a:rPr>
              <a:t>deben instalar </a:t>
            </a:r>
            <a:r>
              <a:rPr lang="es-CO" sz="3200" i="1" dirty="0">
                <a:latin typeface="Arial Narrow" pitchFamily="34" charset="0"/>
              </a:rPr>
              <a:t>en un tablero general, para el que se debe proveer el espacio </a:t>
            </a:r>
            <a:r>
              <a:rPr lang="es-CO" sz="3200" i="1" dirty="0" smtClean="0">
                <a:latin typeface="Arial Narrow" pitchFamily="34" charset="0"/>
              </a:rPr>
              <a:t>adecuado.</a:t>
            </a:r>
          </a:p>
          <a:p>
            <a:pPr algn="just"/>
            <a:r>
              <a:rPr lang="es-CO" sz="3200" dirty="0" smtClean="0">
                <a:latin typeface="Arial Narrow" pitchFamily="34" charset="0"/>
              </a:rPr>
              <a:t>En </a:t>
            </a:r>
            <a:r>
              <a:rPr lang="es-CO" sz="3200" dirty="0">
                <a:latin typeface="Arial Narrow" pitchFamily="34" charset="0"/>
              </a:rPr>
              <a:t>gabinetes donde hay más de seis contadores derivados de una misma acometida, ésta debe llevar un interruptor general.</a:t>
            </a:r>
          </a:p>
          <a:p>
            <a:r>
              <a:rPr lang="es-CO" sz="3200" dirty="0">
                <a:latin typeface="Arial Narrow" pitchFamily="34" charset="0"/>
              </a:rPr>
              <a:t>Se deben marcar los contadores para identificar fácilmente el sector del edificio servido por el contador.</a:t>
            </a:r>
          </a:p>
          <a:p>
            <a:r>
              <a:rPr lang="es-CO" sz="3200" dirty="0" smtClean="0">
                <a:latin typeface="Arial Narrow" pitchFamily="34" charset="0"/>
              </a:rPr>
              <a:t>Los </a:t>
            </a:r>
            <a:r>
              <a:rPr lang="es-CO" sz="3200" dirty="0">
                <a:latin typeface="Arial Narrow" pitchFamily="34" charset="0"/>
              </a:rPr>
              <a:t>contadores se deben construir para soportar en forma continua cargas hasta 400 % de la carga nominal.</a:t>
            </a:r>
          </a:p>
          <a:p>
            <a:endParaRPr lang="es-CO" dirty="0"/>
          </a:p>
        </p:txBody>
      </p:sp>
    </p:spTree>
    <p:extLst>
      <p:ext uri="{BB962C8B-B14F-4D97-AF65-F5344CB8AC3E}">
        <p14:creationId xmlns:p14="http://schemas.microsoft.com/office/powerpoint/2010/main" val="36369959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0"/>
            <a:ext cx="9144000" cy="6494085"/>
          </a:xfrm>
          <a:prstGeom prst="rect">
            <a:avLst/>
          </a:prstGeom>
        </p:spPr>
        <p:txBody>
          <a:bodyPr wrap="square">
            <a:spAutoFit/>
          </a:bodyPr>
          <a:lstStyle/>
          <a:p>
            <a:r>
              <a:rPr lang="es-CO" sz="3200" dirty="0" smtClean="0">
                <a:latin typeface="Arial Narrow" pitchFamily="34" charset="0"/>
              </a:rPr>
              <a:t>Un </a:t>
            </a:r>
            <a:r>
              <a:rPr lang="es-CO" sz="3200" dirty="0">
                <a:latin typeface="Arial Narrow" pitchFamily="34" charset="0"/>
              </a:rPr>
              <a:t>contador no debe presentar un error superior al 2 </a:t>
            </a:r>
            <a:r>
              <a:rPr lang="es-CO" sz="3200" dirty="0" smtClean="0">
                <a:latin typeface="Arial Narrow" pitchFamily="34" charset="0"/>
              </a:rPr>
              <a:t>%.</a:t>
            </a:r>
          </a:p>
          <a:p>
            <a:endParaRPr lang="es-CO" sz="3200" dirty="0">
              <a:latin typeface="Arial Narrow" pitchFamily="34" charset="0"/>
            </a:endParaRPr>
          </a:p>
          <a:p>
            <a:pPr algn="just"/>
            <a:r>
              <a:rPr lang="es-CO" sz="3200" dirty="0" smtClean="0">
                <a:latin typeface="Arial Narrow" pitchFamily="34" charset="0"/>
              </a:rPr>
              <a:t>Los </a:t>
            </a:r>
            <a:r>
              <a:rPr lang="es-CO" sz="3200" dirty="0">
                <a:latin typeface="Arial Narrow" pitchFamily="34" charset="0"/>
              </a:rPr>
              <a:t>proveedores que suministran contadores al sector residencial, pueden </a:t>
            </a:r>
            <a:r>
              <a:rPr lang="es-CO" sz="3200" dirty="0" smtClean="0">
                <a:latin typeface="Arial Narrow" pitchFamily="34" charset="0"/>
              </a:rPr>
              <a:t>ser </a:t>
            </a:r>
            <a:r>
              <a:rPr lang="es-CO" sz="3200" i="1" dirty="0" smtClean="0">
                <a:latin typeface="Arial Narrow" pitchFamily="34" charset="0"/>
              </a:rPr>
              <a:t>Americanos </a:t>
            </a:r>
            <a:r>
              <a:rPr lang="es-CO" sz="3200" dirty="0">
                <a:latin typeface="Arial Narrow" pitchFamily="34" charset="0"/>
              </a:rPr>
              <a:t>o </a:t>
            </a:r>
            <a:r>
              <a:rPr lang="es-CO" sz="3200" i="1" dirty="0">
                <a:latin typeface="Arial Narrow" pitchFamily="34" charset="0"/>
              </a:rPr>
              <a:t>Europeos</a:t>
            </a:r>
            <a:r>
              <a:rPr lang="es-CO" sz="3200" i="1" dirty="0" smtClean="0">
                <a:latin typeface="Arial Narrow" pitchFamily="34" charset="0"/>
              </a:rPr>
              <a:t>.</a:t>
            </a:r>
          </a:p>
          <a:p>
            <a:pPr algn="just"/>
            <a:endParaRPr lang="es-CO" sz="3200" i="1" dirty="0" smtClean="0">
              <a:latin typeface="Arial Narrow" pitchFamily="34" charset="0"/>
            </a:endParaRPr>
          </a:p>
          <a:p>
            <a:pPr algn="just"/>
            <a:r>
              <a:rPr lang="es-CO" sz="3200" i="1" dirty="0">
                <a:latin typeface="Arial Narrow" pitchFamily="34" charset="0"/>
              </a:rPr>
              <a:t>En las </a:t>
            </a:r>
            <a:r>
              <a:rPr lang="es-CO" sz="3200" i="1" dirty="0" smtClean="0">
                <a:latin typeface="Arial Narrow" pitchFamily="34" charset="0"/>
              </a:rPr>
              <a:t>siguientes figuras, </a:t>
            </a:r>
            <a:r>
              <a:rPr lang="es-CO" sz="3200" i="1" dirty="0">
                <a:latin typeface="Arial Narrow" pitchFamily="34" charset="0"/>
              </a:rPr>
              <a:t>se muestra la forma de conectar contadores de energía, tanto en sistema Americano, como europeo</a:t>
            </a:r>
            <a:r>
              <a:rPr lang="es-CO" sz="3200" i="1" dirty="0" smtClean="0">
                <a:latin typeface="Arial Narrow" pitchFamily="34" charset="0"/>
              </a:rPr>
              <a:t>.</a:t>
            </a:r>
          </a:p>
          <a:p>
            <a:pPr algn="just"/>
            <a:endParaRPr lang="es-CO" sz="3200" i="1" dirty="0">
              <a:latin typeface="Arial Narrow" pitchFamily="34" charset="0"/>
            </a:endParaRPr>
          </a:p>
          <a:p>
            <a:pPr algn="just"/>
            <a:r>
              <a:rPr lang="es-CO" sz="3200" i="1" dirty="0" smtClean="0">
                <a:latin typeface="Arial Narrow" pitchFamily="34" charset="0"/>
              </a:rPr>
              <a:t>La </a:t>
            </a:r>
            <a:r>
              <a:rPr lang="es-CO" sz="3200" i="1" dirty="0">
                <a:latin typeface="Arial Narrow" pitchFamily="34" charset="0"/>
              </a:rPr>
              <a:t>letra E significa entrada, es decir, línea que proviene de la red y la S significa salida, es decir, que continúa hacia el centro de consumo.</a:t>
            </a:r>
          </a:p>
          <a:p>
            <a:endParaRPr lang="es-CO" sz="3200" i="1" dirty="0">
              <a:latin typeface="Arial Narrow" pitchFamily="34" charset="0"/>
            </a:endParaRPr>
          </a:p>
        </p:txBody>
      </p:sp>
    </p:spTree>
    <p:extLst>
      <p:ext uri="{BB962C8B-B14F-4D97-AF65-F5344CB8AC3E}">
        <p14:creationId xmlns:p14="http://schemas.microsoft.com/office/powerpoint/2010/main" val="4266666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188641"/>
            <a:ext cx="9144000" cy="492443"/>
          </a:xfrm>
          <a:prstGeom prst="rect">
            <a:avLst/>
          </a:prstGeom>
        </p:spPr>
        <p:txBody>
          <a:bodyPr wrap="square">
            <a:spAutoFit/>
          </a:bodyPr>
          <a:lstStyle/>
          <a:p>
            <a:r>
              <a:rPr lang="es-CO" sz="2600" b="1" i="1" dirty="0" smtClean="0">
                <a:latin typeface="Arial Narrow" pitchFamily="34" charset="0"/>
              </a:rPr>
              <a:t>Conexión </a:t>
            </a:r>
            <a:r>
              <a:rPr lang="es-CO" sz="2600" b="1" i="1" dirty="0">
                <a:latin typeface="Arial Narrow" pitchFamily="34" charset="0"/>
              </a:rPr>
              <a:t>de un contador de energía eléctrica. Sistema Americano</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27250"/>
            <a:ext cx="9143999" cy="6130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85023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40362" y="233915"/>
            <a:ext cx="9003637" cy="492443"/>
          </a:xfrm>
          <a:prstGeom prst="rect">
            <a:avLst/>
          </a:prstGeom>
        </p:spPr>
        <p:txBody>
          <a:bodyPr wrap="square">
            <a:spAutoFit/>
          </a:bodyPr>
          <a:lstStyle/>
          <a:p>
            <a:r>
              <a:rPr lang="es-CO" sz="2600" b="1" i="1" dirty="0" smtClean="0">
                <a:latin typeface="Arial Narrow" pitchFamily="34" charset="0"/>
              </a:rPr>
              <a:t>Conexión </a:t>
            </a:r>
            <a:r>
              <a:rPr lang="es-CO" sz="2600" b="1" i="1" dirty="0">
                <a:latin typeface="Arial Narrow" pitchFamily="34" charset="0"/>
              </a:rPr>
              <a:t>de un contador de energía eléctrica. Sistema Europeo</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80728"/>
            <a:ext cx="9144000" cy="5877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375156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19270"/>
            <a:ext cx="9144000" cy="5693866"/>
          </a:xfrm>
          <a:prstGeom prst="rect">
            <a:avLst/>
          </a:prstGeom>
        </p:spPr>
        <p:txBody>
          <a:bodyPr wrap="square">
            <a:spAutoFit/>
          </a:bodyPr>
          <a:lstStyle/>
          <a:p>
            <a:pPr algn="just"/>
            <a:r>
              <a:rPr lang="es-CO" sz="2800" b="1" i="1" dirty="0" smtClean="0">
                <a:latin typeface="Arial Narrow" pitchFamily="34" charset="0"/>
              </a:rPr>
              <a:t>TIPOS DE MEDIDORES SEGÚN LA ACOMETIDA</a:t>
            </a:r>
          </a:p>
          <a:p>
            <a:pPr algn="just"/>
            <a:endParaRPr lang="es-CO" sz="2800" b="1" i="1" dirty="0" smtClean="0">
              <a:latin typeface="Arial Narrow" pitchFamily="34" charset="0"/>
            </a:endParaRPr>
          </a:p>
          <a:p>
            <a:r>
              <a:rPr lang="es-CO" sz="2800" b="1" i="1" dirty="0" smtClean="0">
                <a:latin typeface="Arial Narrow" pitchFamily="34" charset="0"/>
              </a:rPr>
              <a:t>Tipo </a:t>
            </a:r>
            <a:r>
              <a:rPr lang="es-CO" sz="2800" b="1" i="1" dirty="0">
                <a:latin typeface="Arial Narrow" pitchFamily="34" charset="0"/>
              </a:rPr>
              <a:t>I  </a:t>
            </a:r>
            <a:r>
              <a:rPr lang="es-CO" sz="2800" i="1" dirty="0" smtClean="0">
                <a:latin typeface="Arial Narrow" pitchFamily="34" charset="0"/>
              </a:rPr>
              <a:t>: Medidor </a:t>
            </a:r>
            <a:r>
              <a:rPr lang="es-CO" sz="2800" i="1" dirty="0">
                <a:latin typeface="Arial Narrow" pitchFamily="34" charset="0"/>
              </a:rPr>
              <a:t>120 </a:t>
            </a:r>
            <a:r>
              <a:rPr lang="es-CO" sz="2800" i="1" dirty="0" smtClean="0">
                <a:latin typeface="Arial Narrow" pitchFamily="34" charset="0"/>
              </a:rPr>
              <a:t>Voltios (</a:t>
            </a:r>
            <a:r>
              <a:rPr lang="es-CO" sz="2800" i="1" dirty="0">
                <a:latin typeface="Arial Narrow" pitchFamily="34" charset="0"/>
              </a:rPr>
              <a:t>Con 2 hilos de entrada y salida) Para servicios de energía </a:t>
            </a:r>
            <a:r>
              <a:rPr lang="es-CO" sz="2800" i="1" dirty="0" smtClean="0">
                <a:latin typeface="Arial Narrow" pitchFamily="34" charset="0"/>
              </a:rPr>
              <a:t>utilizado </a:t>
            </a:r>
            <a:r>
              <a:rPr lang="es-CO" sz="2800" i="1" dirty="0">
                <a:latin typeface="Arial Narrow" pitchFamily="34" charset="0"/>
              </a:rPr>
              <a:t>para sectores residenciales E1, E2 y E3 y pequeños </a:t>
            </a:r>
            <a:r>
              <a:rPr lang="es-CO" sz="2800" i="1" dirty="0" smtClean="0">
                <a:latin typeface="Arial Narrow" pitchFamily="34" charset="0"/>
              </a:rPr>
              <a:t>comercios.</a:t>
            </a:r>
          </a:p>
          <a:p>
            <a:endParaRPr lang="es-CO" sz="2800" i="1" dirty="0" smtClean="0">
              <a:latin typeface="Arial Narrow" pitchFamily="34" charset="0"/>
            </a:endParaRPr>
          </a:p>
          <a:p>
            <a:pPr algn="just"/>
            <a:r>
              <a:rPr lang="es-CO" sz="2800" i="1" dirty="0" smtClean="0">
                <a:latin typeface="Arial Narrow" pitchFamily="34" charset="0"/>
              </a:rPr>
              <a:t>Medidores </a:t>
            </a:r>
            <a:r>
              <a:rPr lang="es-CO" sz="2800" i="1" dirty="0">
                <a:latin typeface="Arial Narrow" pitchFamily="34" charset="0"/>
              </a:rPr>
              <a:t>electromecánicos tipo </a:t>
            </a:r>
            <a:r>
              <a:rPr lang="es-CO" sz="2800" i="1" dirty="0" smtClean="0">
                <a:latin typeface="Arial Narrow" pitchFamily="34" charset="0"/>
              </a:rPr>
              <a:t>I, con </a:t>
            </a:r>
            <a:r>
              <a:rPr lang="es-CO" sz="2800" i="1" dirty="0">
                <a:latin typeface="Arial Narrow" pitchFamily="34" charset="0"/>
              </a:rPr>
              <a:t>555 revoluciones y </a:t>
            </a:r>
            <a:r>
              <a:rPr lang="es-CO" sz="2800" i="1" dirty="0" smtClean="0">
                <a:latin typeface="Arial Narrow" pitchFamily="34" charset="0"/>
              </a:rPr>
              <a:t> </a:t>
            </a:r>
            <a:r>
              <a:rPr lang="es-CO" sz="2800" i="1" dirty="0">
                <a:latin typeface="Arial Narrow" pitchFamily="34" charset="0"/>
              </a:rPr>
              <a:t>750 revoluciones por kW. </a:t>
            </a:r>
            <a:endParaRPr lang="es-CO" sz="2800" i="1" dirty="0" smtClean="0">
              <a:latin typeface="Arial Narrow" pitchFamily="34" charset="0"/>
            </a:endParaRPr>
          </a:p>
          <a:p>
            <a:pPr algn="just"/>
            <a:endParaRPr lang="es-CO" sz="2800" i="1" dirty="0" smtClean="0">
              <a:latin typeface="Arial Narrow" pitchFamily="34" charset="0"/>
            </a:endParaRPr>
          </a:p>
          <a:p>
            <a:r>
              <a:rPr lang="es-CO" sz="2800" i="1" dirty="0" smtClean="0">
                <a:latin typeface="Arial Narrow" pitchFamily="34" charset="0"/>
              </a:rPr>
              <a:t>Medidores </a:t>
            </a:r>
            <a:r>
              <a:rPr lang="es-CO" sz="2800" i="1" dirty="0">
                <a:latin typeface="Arial Narrow" pitchFamily="34" charset="0"/>
              </a:rPr>
              <a:t>Tipo I </a:t>
            </a:r>
            <a:r>
              <a:rPr lang="es-CO" sz="2800" i="1" dirty="0" smtClean="0">
                <a:latin typeface="Arial Narrow" pitchFamily="34" charset="0"/>
              </a:rPr>
              <a:t>electrónicos, </a:t>
            </a:r>
            <a:r>
              <a:rPr lang="es-CO" sz="2800" i="1" dirty="0">
                <a:latin typeface="Arial Narrow" pitchFamily="34" charset="0"/>
              </a:rPr>
              <a:t>la frecuencia del bombillo depende de la carga del inmueble (2000 pulsaciones para marcar 1 kW</a:t>
            </a:r>
            <a:r>
              <a:rPr lang="es-CO" sz="2800" i="1" dirty="0" smtClean="0">
                <a:latin typeface="Arial Narrow" pitchFamily="34" charset="0"/>
              </a:rPr>
              <a:t>).</a:t>
            </a:r>
            <a:endParaRPr lang="es-CO" sz="2800" i="1" dirty="0">
              <a:latin typeface="Arial Narrow" pitchFamily="34" charset="0"/>
            </a:endParaRPr>
          </a:p>
          <a:p>
            <a:pPr algn="just"/>
            <a:endParaRPr lang="es-CO" sz="2800" i="1" dirty="0" smtClean="0">
              <a:latin typeface="Arial Narrow" pitchFamily="34" charset="0"/>
            </a:endParaRPr>
          </a:p>
          <a:p>
            <a:pPr algn="just"/>
            <a:endParaRPr lang="es-CO" sz="2800" i="1" dirty="0">
              <a:latin typeface="Arial Narrow" pitchFamily="34" charset="0"/>
            </a:endParaRPr>
          </a:p>
        </p:txBody>
      </p:sp>
    </p:spTree>
    <p:extLst>
      <p:ext uri="{BB962C8B-B14F-4D97-AF65-F5344CB8AC3E}">
        <p14:creationId xmlns:p14="http://schemas.microsoft.com/office/powerpoint/2010/main" val="13396279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1268759"/>
            <a:ext cx="7704856" cy="55892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Rectángulo"/>
          <p:cNvSpPr/>
          <p:nvPr/>
        </p:nvSpPr>
        <p:spPr>
          <a:xfrm>
            <a:off x="0" y="0"/>
            <a:ext cx="9144000" cy="1323439"/>
          </a:xfrm>
          <a:prstGeom prst="rect">
            <a:avLst/>
          </a:prstGeom>
        </p:spPr>
        <p:txBody>
          <a:bodyPr wrap="square">
            <a:spAutoFit/>
          </a:bodyPr>
          <a:lstStyle/>
          <a:p>
            <a:pPr algn="ctr"/>
            <a:r>
              <a:rPr lang="es-CO" sz="4000" b="1" i="1" dirty="0" smtClean="0">
                <a:latin typeface="Arial Narrow" pitchFamily="34" charset="0"/>
              </a:rPr>
              <a:t>Conexión de un Medidor monofásico bifilar </a:t>
            </a:r>
          </a:p>
          <a:p>
            <a:pPr algn="ctr"/>
            <a:r>
              <a:rPr lang="es-CO" sz="4000" b="1" i="1" dirty="0" smtClean="0">
                <a:latin typeface="Arial Narrow" pitchFamily="34" charset="0"/>
              </a:rPr>
              <a:t> Conexión Simétrica </a:t>
            </a:r>
            <a:endParaRPr lang="es-CO" sz="4000" b="1" i="1" dirty="0">
              <a:latin typeface="Arial Narrow" pitchFamily="34" charset="0"/>
            </a:endParaRPr>
          </a:p>
        </p:txBody>
      </p:sp>
    </p:spTree>
    <p:extLst>
      <p:ext uri="{BB962C8B-B14F-4D97-AF65-F5344CB8AC3E}">
        <p14:creationId xmlns:p14="http://schemas.microsoft.com/office/powerpoint/2010/main" val="9129715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267597"/>
            <a:ext cx="6840759" cy="5590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0" y="0"/>
            <a:ext cx="9144000" cy="1200329"/>
          </a:xfrm>
          <a:prstGeom prst="rect">
            <a:avLst/>
          </a:prstGeom>
        </p:spPr>
        <p:txBody>
          <a:bodyPr wrap="square">
            <a:spAutoFit/>
          </a:bodyPr>
          <a:lstStyle/>
          <a:p>
            <a:pPr algn="ctr"/>
            <a:r>
              <a:rPr lang="es-CO" sz="3600" dirty="0"/>
              <a:t>Conexión de un Medidor monofásico bifilar </a:t>
            </a:r>
          </a:p>
          <a:p>
            <a:pPr algn="ctr"/>
            <a:r>
              <a:rPr lang="es-CO" sz="3600" dirty="0"/>
              <a:t> Conexión </a:t>
            </a:r>
            <a:r>
              <a:rPr lang="es-CO" sz="3600" dirty="0" smtClean="0"/>
              <a:t> Asimétrica </a:t>
            </a:r>
            <a:endParaRPr lang="es-CO" sz="3600" dirty="0"/>
          </a:p>
        </p:txBody>
      </p:sp>
    </p:spTree>
    <p:extLst>
      <p:ext uri="{BB962C8B-B14F-4D97-AF65-F5344CB8AC3E}">
        <p14:creationId xmlns:p14="http://schemas.microsoft.com/office/powerpoint/2010/main" val="35438749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0"/>
            <a:ext cx="9144000" cy="6555641"/>
          </a:xfrm>
          <a:prstGeom prst="rect">
            <a:avLst/>
          </a:prstGeom>
        </p:spPr>
        <p:txBody>
          <a:bodyPr wrap="square">
            <a:spAutoFit/>
          </a:bodyPr>
          <a:lstStyle/>
          <a:p>
            <a:r>
              <a:rPr lang="es-CO" sz="2800" b="1" i="1" dirty="0">
                <a:latin typeface="Arial Narrow" pitchFamily="34" charset="0"/>
              </a:rPr>
              <a:t>Tipo II </a:t>
            </a:r>
            <a:r>
              <a:rPr lang="es-CO" sz="2800" i="1" dirty="0">
                <a:latin typeface="Arial Narrow" pitchFamily="34" charset="0"/>
              </a:rPr>
              <a:t>Medidor Monofásico Trifilar 120/240 voltios</a:t>
            </a:r>
          </a:p>
          <a:p>
            <a:r>
              <a:rPr lang="es-CO" sz="2800" i="1" dirty="0">
                <a:latin typeface="Arial Narrow" pitchFamily="34" charset="0"/>
              </a:rPr>
              <a:t>(Transformador monofásico) trabaja con 2 fases; El neutro no entra a la bornera).</a:t>
            </a:r>
          </a:p>
          <a:p>
            <a:r>
              <a:rPr lang="es-CO" sz="2800" i="1" dirty="0">
                <a:latin typeface="Arial Narrow" pitchFamily="34" charset="0"/>
              </a:rPr>
              <a:t>El utilizado para sectores residenciales del E3 al E6, comercios y pequeñas industrias, en este tipo de medidor </a:t>
            </a:r>
            <a:r>
              <a:rPr lang="es-CO" sz="2800" i="1" dirty="0" smtClean="0">
                <a:latin typeface="Arial Narrow" pitchFamily="34" charset="0"/>
              </a:rPr>
              <a:t>tienen  </a:t>
            </a:r>
            <a:r>
              <a:rPr lang="es-CO" sz="2800" i="1" dirty="0">
                <a:latin typeface="Arial Narrow" pitchFamily="34" charset="0"/>
              </a:rPr>
              <a:t>2277 </a:t>
            </a:r>
            <a:r>
              <a:rPr lang="es-CO" sz="2800" i="1" dirty="0" smtClean="0">
                <a:latin typeface="Arial Narrow" pitchFamily="34" charset="0"/>
              </a:rPr>
              <a:t>revoluciones por KW. </a:t>
            </a:r>
            <a:r>
              <a:rPr lang="es-CO" sz="2800" i="1" dirty="0">
                <a:latin typeface="Arial Narrow" pitchFamily="34" charset="0"/>
              </a:rPr>
              <a:t>Este tipo de medidores no cuenta con tipo electrónico.</a:t>
            </a:r>
          </a:p>
          <a:p>
            <a:r>
              <a:rPr lang="es-CO" sz="2800" b="1" i="1" dirty="0">
                <a:latin typeface="Arial Narrow" pitchFamily="34" charset="0"/>
              </a:rPr>
              <a:t>Tipo III</a:t>
            </a:r>
          </a:p>
          <a:p>
            <a:r>
              <a:rPr lang="es-CO" sz="2800" i="1" dirty="0">
                <a:latin typeface="Arial Narrow" pitchFamily="34" charset="0"/>
              </a:rPr>
              <a:t>Medidor Monofásico Trifilar 120/208 voltios – Bifásico</a:t>
            </a:r>
          </a:p>
          <a:p>
            <a:r>
              <a:rPr lang="es-CO" sz="2800" i="1" dirty="0">
                <a:latin typeface="Arial Narrow" pitchFamily="34" charset="0"/>
              </a:rPr>
              <a:t>(Transformador trifásico) Utilizado para sectores residenciales del E3 al E6, comercios y pequeñas industrias. En este medidor tipo III electromecánico encontramos </a:t>
            </a:r>
            <a:r>
              <a:rPr lang="es-CO" sz="2800" i="1" dirty="0" smtClean="0">
                <a:latin typeface="Arial Narrow" pitchFamily="34" charset="0"/>
              </a:rPr>
              <a:t>a </a:t>
            </a:r>
            <a:r>
              <a:rPr lang="es-CO" sz="2800" i="1" dirty="0">
                <a:latin typeface="Arial Narrow" pitchFamily="34" charset="0"/>
              </a:rPr>
              <a:t>con 120 </a:t>
            </a:r>
            <a:r>
              <a:rPr lang="es-CO" sz="2800" i="1" dirty="0" err="1">
                <a:latin typeface="Arial Narrow" pitchFamily="34" charset="0"/>
              </a:rPr>
              <a:t>rev.</a:t>
            </a:r>
            <a:r>
              <a:rPr lang="es-CO" sz="2800" i="1" dirty="0">
                <a:latin typeface="Arial Narrow" pitchFamily="34" charset="0"/>
              </a:rPr>
              <a:t> Tienen 5 enteros y no tiene decimal en su área de registro de consumo. </a:t>
            </a:r>
            <a:endParaRPr lang="es-CO" sz="2800" i="1" dirty="0" smtClean="0">
              <a:latin typeface="Arial Narrow" pitchFamily="34" charset="0"/>
            </a:endParaRPr>
          </a:p>
          <a:p>
            <a:r>
              <a:rPr lang="es-CO" sz="2800" i="1" dirty="0" smtClean="0">
                <a:latin typeface="Arial Narrow" pitchFamily="34" charset="0"/>
              </a:rPr>
              <a:t>Los </a:t>
            </a:r>
            <a:r>
              <a:rPr lang="es-CO" sz="2800" i="1" dirty="0">
                <a:latin typeface="Arial Narrow" pitchFamily="34" charset="0"/>
              </a:rPr>
              <a:t>medidores digitales o </a:t>
            </a:r>
            <a:r>
              <a:rPr lang="es-CO" sz="2800" i="1" dirty="0" smtClean="0">
                <a:latin typeface="Arial Narrow" pitchFamily="34" charset="0"/>
              </a:rPr>
              <a:t>electrónicos,  </a:t>
            </a:r>
            <a:r>
              <a:rPr lang="es-CO" sz="2800" i="1" dirty="0">
                <a:latin typeface="Arial Narrow" pitchFamily="34" charset="0"/>
              </a:rPr>
              <a:t>marcan 120 pulsaciones por kW.</a:t>
            </a:r>
          </a:p>
        </p:txBody>
      </p:sp>
    </p:spTree>
    <p:extLst>
      <p:ext uri="{BB962C8B-B14F-4D97-AF65-F5344CB8AC3E}">
        <p14:creationId xmlns:p14="http://schemas.microsoft.com/office/powerpoint/2010/main" val="19875850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340768"/>
            <a:ext cx="7200800" cy="5328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Rectángulo"/>
          <p:cNvSpPr/>
          <p:nvPr/>
        </p:nvSpPr>
        <p:spPr>
          <a:xfrm>
            <a:off x="0" y="0"/>
            <a:ext cx="9144000" cy="1200329"/>
          </a:xfrm>
          <a:prstGeom prst="rect">
            <a:avLst/>
          </a:prstGeom>
        </p:spPr>
        <p:txBody>
          <a:bodyPr wrap="square">
            <a:spAutoFit/>
          </a:bodyPr>
          <a:lstStyle/>
          <a:p>
            <a:pPr algn="ctr"/>
            <a:r>
              <a:rPr lang="es-CO" sz="3600" b="1" i="1" dirty="0">
                <a:latin typeface="Arial Narrow" pitchFamily="34" charset="0"/>
              </a:rPr>
              <a:t>Conexión Medidor Monofásico Trifilar Configuración </a:t>
            </a:r>
            <a:r>
              <a:rPr lang="es-CO" sz="3600" b="1" i="1" dirty="0" smtClean="0">
                <a:latin typeface="Arial Narrow" pitchFamily="34" charset="0"/>
              </a:rPr>
              <a:t>Simétrica-Neutro Directo</a:t>
            </a:r>
            <a:r>
              <a:rPr lang="es-CO" sz="3600" b="1" i="1" dirty="0">
                <a:latin typeface="Arial Narrow" pitchFamily="34" charset="0"/>
              </a:rPr>
              <a:t>.</a:t>
            </a:r>
          </a:p>
        </p:txBody>
      </p:sp>
    </p:spTree>
    <p:extLst>
      <p:ext uri="{BB962C8B-B14F-4D97-AF65-F5344CB8AC3E}">
        <p14:creationId xmlns:p14="http://schemas.microsoft.com/office/powerpoint/2010/main" val="4492094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1265858"/>
            <a:ext cx="6768752" cy="53314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Rectángulo"/>
          <p:cNvSpPr/>
          <p:nvPr/>
        </p:nvSpPr>
        <p:spPr>
          <a:xfrm>
            <a:off x="0" y="188640"/>
            <a:ext cx="9144000" cy="1077218"/>
          </a:xfrm>
          <a:prstGeom prst="rect">
            <a:avLst/>
          </a:prstGeom>
        </p:spPr>
        <p:txBody>
          <a:bodyPr wrap="square">
            <a:spAutoFit/>
          </a:bodyPr>
          <a:lstStyle/>
          <a:p>
            <a:pPr algn="ctr"/>
            <a:r>
              <a:rPr lang="es-CO" sz="3200" b="1" i="1" dirty="0">
                <a:latin typeface="Arial Narrow" pitchFamily="34" charset="0"/>
              </a:rPr>
              <a:t>Conexión Medidor Monofásico Trifilar Configuración </a:t>
            </a:r>
            <a:r>
              <a:rPr lang="es-CO" sz="3200" b="1" i="1" dirty="0" smtClean="0">
                <a:latin typeface="Arial Narrow" pitchFamily="34" charset="0"/>
              </a:rPr>
              <a:t>Asimétrica - Neutro </a:t>
            </a:r>
            <a:r>
              <a:rPr lang="es-CO" sz="3200" b="1" i="1" dirty="0">
                <a:latin typeface="Arial Narrow" pitchFamily="34" charset="0"/>
              </a:rPr>
              <a:t>Directo.</a:t>
            </a:r>
          </a:p>
        </p:txBody>
      </p:sp>
    </p:spTree>
    <p:extLst>
      <p:ext uri="{BB962C8B-B14F-4D97-AF65-F5344CB8AC3E}">
        <p14:creationId xmlns:p14="http://schemas.microsoft.com/office/powerpoint/2010/main" val="15374632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340769"/>
            <a:ext cx="7704856" cy="5256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Rectángulo"/>
          <p:cNvSpPr/>
          <p:nvPr/>
        </p:nvSpPr>
        <p:spPr>
          <a:xfrm>
            <a:off x="0" y="0"/>
            <a:ext cx="9144000" cy="954107"/>
          </a:xfrm>
          <a:prstGeom prst="rect">
            <a:avLst/>
          </a:prstGeom>
        </p:spPr>
        <p:txBody>
          <a:bodyPr wrap="square">
            <a:spAutoFit/>
          </a:bodyPr>
          <a:lstStyle/>
          <a:p>
            <a:pPr algn="ctr"/>
            <a:r>
              <a:rPr lang="es-CO" sz="2800" b="1" i="1" dirty="0">
                <a:latin typeface="Arial Narrow" pitchFamily="34" charset="0"/>
              </a:rPr>
              <a:t>Conexión Medidor Bifásico Trifilar Configuración </a:t>
            </a:r>
            <a:r>
              <a:rPr lang="es-CO" sz="2800" b="1" i="1" dirty="0" smtClean="0">
                <a:latin typeface="Arial Narrow" pitchFamily="34" charset="0"/>
              </a:rPr>
              <a:t>Simétrica-Neutro Incorporado</a:t>
            </a:r>
            <a:r>
              <a:rPr lang="es-CO" sz="2800" b="1" i="1" dirty="0">
                <a:latin typeface="Arial Narrow" pitchFamily="34" charset="0"/>
              </a:rPr>
              <a:t>.</a:t>
            </a:r>
          </a:p>
        </p:txBody>
      </p:sp>
    </p:spTree>
    <p:extLst>
      <p:ext uri="{BB962C8B-B14F-4D97-AF65-F5344CB8AC3E}">
        <p14:creationId xmlns:p14="http://schemas.microsoft.com/office/powerpoint/2010/main" val="5955619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196752"/>
            <a:ext cx="7992887" cy="56612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Rectángulo"/>
          <p:cNvSpPr/>
          <p:nvPr/>
        </p:nvSpPr>
        <p:spPr>
          <a:xfrm>
            <a:off x="0" y="0"/>
            <a:ext cx="9144000" cy="954107"/>
          </a:xfrm>
          <a:prstGeom prst="rect">
            <a:avLst/>
          </a:prstGeom>
        </p:spPr>
        <p:txBody>
          <a:bodyPr wrap="square">
            <a:spAutoFit/>
          </a:bodyPr>
          <a:lstStyle/>
          <a:p>
            <a:pPr algn="ctr"/>
            <a:r>
              <a:rPr lang="es-CO" sz="2800" b="1" i="1" dirty="0">
                <a:latin typeface="Arial Narrow" pitchFamily="34" charset="0"/>
              </a:rPr>
              <a:t>Conexión Medidor Bifásico Trifilar Configuración </a:t>
            </a:r>
            <a:r>
              <a:rPr lang="es-CO" sz="2800" b="1" i="1" dirty="0" smtClean="0">
                <a:latin typeface="Arial Narrow" pitchFamily="34" charset="0"/>
              </a:rPr>
              <a:t>Asimétrica-Neutro Incorporado</a:t>
            </a:r>
            <a:r>
              <a:rPr lang="es-CO" sz="2800" b="1" i="1" dirty="0">
                <a:latin typeface="Arial Narrow" pitchFamily="34" charset="0"/>
              </a:rPr>
              <a:t>.</a:t>
            </a:r>
          </a:p>
        </p:txBody>
      </p:sp>
    </p:spTree>
    <p:extLst>
      <p:ext uri="{BB962C8B-B14F-4D97-AF65-F5344CB8AC3E}">
        <p14:creationId xmlns:p14="http://schemas.microsoft.com/office/powerpoint/2010/main" val="32500247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0"/>
            <a:ext cx="9144000" cy="3970318"/>
          </a:xfrm>
          <a:prstGeom prst="rect">
            <a:avLst/>
          </a:prstGeom>
        </p:spPr>
        <p:txBody>
          <a:bodyPr wrap="square">
            <a:spAutoFit/>
          </a:bodyPr>
          <a:lstStyle/>
          <a:p>
            <a:r>
              <a:rPr lang="es-CO" sz="2800" b="1" i="1" dirty="0">
                <a:latin typeface="Arial Narrow" pitchFamily="34" charset="0"/>
              </a:rPr>
              <a:t>Tipo IV</a:t>
            </a:r>
          </a:p>
          <a:p>
            <a:r>
              <a:rPr lang="es-CO" sz="2800" i="1" dirty="0">
                <a:latin typeface="Arial Narrow" pitchFamily="34" charset="0"/>
              </a:rPr>
              <a:t>Medidor Trifásico Trifilar 120/208 voltios</a:t>
            </a:r>
          </a:p>
          <a:p>
            <a:r>
              <a:rPr lang="es-CO" sz="2800" i="1" dirty="0">
                <a:latin typeface="Arial Narrow" pitchFamily="34" charset="0"/>
              </a:rPr>
              <a:t>(Transformador trifásico). Utilizado para sectores residenciales E5 y E6, comerciales e industriales. Los medidores de tipo IV electrónico </a:t>
            </a:r>
            <a:r>
              <a:rPr lang="es-CO" sz="2800" i="1" dirty="0" smtClean="0">
                <a:latin typeface="Arial Narrow" pitchFamily="34" charset="0"/>
              </a:rPr>
              <a:t>tienen  98 </a:t>
            </a:r>
            <a:r>
              <a:rPr lang="es-CO" sz="2800" i="1" dirty="0">
                <a:latin typeface="Arial Narrow" pitchFamily="34" charset="0"/>
              </a:rPr>
              <a:t>revoluciones y </a:t>
            </a:r>
            <a:r>
              <a:rPr lang="es-CO" sz="2800" i="1" dirty="0" smtClean="0">
                <a:latin typeface="Arial Narrow" pitchFamily="34" charset="0"/>
              </a:rPr>
              <a:t>l92 </a:t>
            </a:r>
            <a:r>
              <a:rPr lang="es-CO" sz="2800" i="1" dirty="0">
                <a:latin typeface="Arial Narrow" pitchFamily="34" charset="0"/>
              </a:rPr>
              <a:t>revoluciones por kW. Y los digitales 1000 pulsaciones</a:t>
            </a:r>
            <a:r>
              <a:rPr lang="es-CO" sz="2800" i="1" dirty="0" smtClean="0">
                <a:latin typeface="Arial Narrow" pitchFamily="34" charset="0"/>
              </a:rPr>
              <a:t>.</a:t>
            </a:r>
          </a:p>
          <a:p>
            <a:endParaRPr lang="es-CO" sz="2800" i="1" dirty="0">
              <a:latin typeface="Arial Narrow" pitchFamily="34" charset="0"/>
            </a:endParaRPr>
          </a:p>
          <a:p>
            <a:r>
              <a:rPr lang="es-CO" sz="2800" b="1" i="1" dirty="0">
                <a:latin typeface="Arial Narrow" pitchFamily="34" charset="0"/>
              </a:rPr>
              <a:t>Tipo V</a:t>
            </a:r>
          </a:p>
          <a:p>
            <a:r>
              <a:rPr lang="es-CO" sz="2800" i="1" dirty="0">
                <a:latin typeface="Arial Narrow" pitchFamily="34" charset="0"/>
              </a:rPr>
              <a:t>Medidor para medida </a:t>
            </a:r>
            <a:r>
              <a:rPr lang="es-CO" sz="2800" i="1" dirty="0" smtClean="0">
                <a:latin typeface="Arial Narrow" pitchFamily="34" charset="0"/>
              </a:rPr>
              <a:t>Semidirecta </a:t>
            </a:r>
            <a:r>
              <a:rPr lang="es-CO" sz="2800" i="1" dirty="0">
                <a:latin typeface="Arial Narrow" pitchFamily="34" charset="0"/>
              </a:rPr>
              <a:t>e </a:t>
            </a:r>
            <a:r>
              <a:rPr lang="es-CO" sz="2800" i="1" dirty="0" smtClean="0">
                <a:latin typeface="Arial Narrow" pitchFamily="34" charset="0"/>
              </a:rPr>
              <a:t>Indirecta</a:t>
            </a:r>
            <a:endParaRPr lang="es-CO" sz="2800" i="1" dirty="0">
              <a:latin typeface="Arial Narrow" pitchFamily="34"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777" y="3970318"/>
            <a:ext cx="3024336" cy="28876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280426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1124744"/>
            <a:ext cx="6192688" cy="5733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Rectángulo"/>
          <p:cNvSpPr/>
          <p:nvPr/>
        </p:nvSpPr>
        <p:spPr>
          <a:xfrm>
            <a:off x="19878" y="0"/>
            <a:ext cx="9124122" cy="954107"/>
          </a:xfrm>
          <a:prstGeom prst="rect">
            <a:avLst/>
          </a:prstGeom>
        </p:spPr>
        <p:txBody>
          <a:bodyPr wrap="square">
            <a:spAutoFit/>
          </a:bodyPr>
          <a:lstStyle/>
          <a:p>
            <a:pPr algn="ctr"/>
            <a:r>
              <a:rPr lang="es-CO" sz="2800" b="1" i="1" dirty="0">
                <a:latin typeface="Arial Narrow" pitchFamily="34" charset="0"/>
              </a:rPr>
              <a:t>Conexión Medidor Trifásico Tetrafilar Configuración Simétrica </a:t>
            </a:r>
            <a:r>
              <a:rPr lang="es-CO" sz="2800" b="1" i="1" dirty="0" smtClean="0">
                <a:latin typeface="Arial Narrow" pitchFamily="34" charset="0"/>
              </a:rPr>
              <a:t>con indicador </a:t>
            </a:r>
            <a:r>
              <a:rPr lang="es-CO" sz="2800" b="1" i="1" dirty="0">
                <a:latin typeface="Arial Narrow" pitchFamily="34" charset="0"/>
              </a:rPr>
              <a:t>de DM.</a:t>
            </a:r>
          </a:p>
        </p:txBody>
      </p:sp>
    </p:spTree>
    <p:extLst>
      <p:ext uri="{BB962C8B-B14F-4D97-AF65-F5344CB8AC3E}">
        <p14:creationId xmlns:p14="http://schemas.microsoft.com/office/powerpoint/2010/main" val="9938947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124744"/>
            <a:ext cx="7776863" cy="5733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Rectángulo"/>
          <p:cNvSpPr/>
          <p:nvPr/>
        </p:nvSpPr>
        <p:spPr>
          <a:xfrm>
            <a:off x="19878" y="20081"/>
            <a:ext cx="9124122" cy="954107"/>
          </a:xfrm>
          <a:prstGeom prst="rect">
            <a:avLst/>
          </a:prstGeom>
        </p:spPr>
        <p:txBody>
          <a:bodyPr wrap="square">
            <a:spAutoFit/>
          </a:bodyPr>
          <a:lstStyle/>
          <a:p>
            <a:pPr algn="ctr"/>
            <a:r>
              <a:rPr lang="es-CO" sz="2800" b="1" i="1" dirty="0">
                <a:latin typeface="Arial Narrow" pitchFamily="34" charset="0"/>
              </a:rPr>
              <a:t>Conexión Medidor Trifásico Tetrafilar Configuración Asimétrica </a:t>
            </a:r>
            <a:r>
              <a:rPr lang="es-CO" sz="2800" b="1" i="1" dirty="0" smtClean="0">
                <a:latin typeface="Arial Narrow" pitchFamily="34" charset="0"/>
              </a:rPr>
              <a:t>con indicador </a:t>
            </a:r>
            <a:r>
              <a:rPr lang="es-CO" sz="2800" b="1" i="1" dirty="0">
                <a:latin typeface="Arial Narrow" pitchFamily="34" charset="0"/>
              </a:rPr>
              <a:t>de DM.</a:t>
            </a:r>
          </a:p>
        </p:txBody>
      </p:sp>
    </p:spTree>
    <p:extLst>
      <p:ext uri="{BB962C8B-B14F-4D97-AF65-F5344CB8AC3E}">
        <p14:creationId xmlns:p14="http://schemas.microsoft.com/office/powerpoint/2010/main" val="6494966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1052736"/>
            <a:ext cx="6552728" cy="580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Rectángulo"/>
          <p:cNvSpPr/>
          <p:nvPr/>
        </p:nvSpPr>
        <p:spPr>
          <a:xfrm>
            <a:off x="-794" y="0"/>
            <a:ext cx="9144794" cy="523220"/>
          </a:xfrm>
          <a:prstGeom prst="rect">
            <a:avLst/>
          </a:prstGeom>
        </p:spPr>
        <p:txBody>
          <a:bodyPr wrap="square">
            <a:spAutoFit/>
          </a:bodyPr>
          <a:lstStyle/>
          <a:p>
            <a:r>
              <a:rPr lang="es-CO" sz="2800" b="1" i="1" dirty="0">
                <a:latin typeface="Arial Narrow" pitchFamily="34" charset="0"/>
              </a:rPr>
              <a:t>Conexión Medidor Trifásico Tetrafilar Configuración Simétrica.</a:t>
            </a:r>
          </a:p>
        </p:txBody>
      </p:sp>
    </p:spTree>
    <p:extLst>
      <p:ext uri="{BB962C8B-B14F-4D97-AF65-F5344CB8AC3E}">
        <p14:creationId xmlns:p14="http://schemas.microsoft.com/office/powerpoint/2010/main" val="22490674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908720"/>
            <a:ext cx="6480720" cy="5949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Rectángulo"/>
          <p:cNvSpPr/>
          <p:nvPr/>
        </p:nvSpPr>
        <p:spPr>
          <a:xfrm>
            <a:off x="0" y="0"/>
            <a:ext cx="9144000" cy="523220"/>
          </a:xfrm>
          <a:prstGeom prst="rect">
            <a:avLst/>
          </a:prstGeom>
        </p:spPr>
        <p:txBody>
          <a:bodyPr wrap="square">
            <a:spAutoFit/>
          </a:bodyPr>
          <a:lstStyle/>
          <a:p>
            <a:r>
              <a:rPr lang="es-CO" sz="2800" b="1" i="1" dirty="0">
                <a:latin typeface="Arial Narrow" pitchFamily="34" charset="0"/>
              </a:rPr>
              <a:t>Conexión Medidor Trifásico Tetrafilar Configuración Asimétrica.</a:t>
            </a:r>
          </a:p>
        </p:txBody>
      </p:sp>
    </p:spTree>
    <p:extLst>
      <p:ext uri="{BB962C8B-B14F-4D97-AF65-F5344CB8AC3E}">
        <p14:creationId xmlns:p14="http://schemas.microsoft.com/office/powerpoint/2010/main" val="42465156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764704"/>
            <a:ext cx="6624736" cy="6093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Rectángulo"/>
          <p:cNvSpPr/>
          <p:nvPr/>
        </p:nvSpPr>
        <p:spPr>
          <a:xfrm>
            <a:off x="-794" y="0"/>
            <a:ext cx="9037290" cy="584775"/>
          </a:xfrm>
          <a:prstGeom prst="rect">
            <a:avLst/>
          </a:prstGeom>
        </p:spPr>
        <p:txBody>
          <a:bodyPr wrap="square">
            <a:spAutoFit/>
          </a:bodyPr>
          <a:lstStyle/>
          <a:p>
            <a:r>
              <a:rPr lang="es-CO" sz="3200" b="1" i="1" dirty="0">
                <a:latin typeface="Arial Narrow" pitchFamily="34" charset="0"/>
              </a:rPr>
              <a:t>Medición Trifásica Tetrafilar </a:t>
            </a:r>
            <a:r>
              <a:rPr lang="es-CO" sz="3200" b="1" i="1" dirty="0" err="1">
                <a:latin typeface="Arial Narrow" pitchFamily="34" charset="0"/>
              </a:rPr>
              <a:t>Semi</a:t>
            </a:r>
            <a:r>
              <a:rPr lang="es-CO" sz="3200" b="1" i="1" dirty="0">
                <a:latin typeface="Arial Narrow" pitchFamily="34" charset="0"/>
              </a:rPr>
              <a:t>-Directa Asimétrica.</a:t>
            </a:r>
          </a:p>
        </p:txBody>
      </p:sp>
    </p:spTree>
    <p:extLst>
      <p:ext uri="{BB962C8B-B14F-4D97-AF65-F5344CB8AC3E}">
        <p14:creationId xmlns:p14="http://schemas.microsoft.com/office/powerpoint/2010/main" val="4678259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1196752"/>
            <a:ext cx="6840760" cy="5661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Rectángulo"/>
          <p:cNvSpPr/>
          <p:nvPr/>
        </p:nvSpPr>
        <p:spPr>
          <a:xfrm>
            <a:off x="39756" y="0"/>
            <a:ext cx="9104243" cy="954107"/>
          </a:xfrm>
          <a:prstGeom prst="rect">
            <a:avLst/>
          </a:prstGeom>
        </p:spPr>
        <p:txBody>
          <a:bodyPr wrap="square">
            <a:spAutoFit/>
          </a:bodyPr>
          <a:lstStyle/>
          <a:p>
            <a:pPr algn="ctr"/>
            <a:r>
              <a:rPr lang="es-CO" sz="2800" b="1" i="1" dirty="0">
                <a:latin typeface="Arial Narrow" pitchFamily="34" charset="0"/>
              </a:rPr>
              <a:t>Medición por Media Tensión de Dos Elementos Utilizando </a:t>
            </a:r>
            <a:r>
              <a:rPr lang="es-CO" sz="2800" b="1" i="1" dirty="0" smtClean="0">
                <a:latin typeface="Arial Narrow" pitchFamily="34" charset="0"/>
              </a:rPr>
              <a:t>Medidor Electrónico</a:t>
            </a:r>
            <a:endParaRPr lang="es-CO" sz="2800" b="1" i="1" dirty="0">
              <a:latin typeface="Arial Narrow" pitchFamily="34" charset="0"/>
            </a:endParaRPr>
          </a:p>
        </p:txBody>
      </p:sp>
    </p:spTree>
    <p:extLst>
      <p:ext uri="{BB962C8B-B14F-4D97-AF65-F5344CB8AC3E}">
        <p14:creationId xmlns:p14="http://schemas.microsoft.com/office/powerpoint/2010/main" val="1339457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15" y="523221"/>
            <a:ext cx="9121283" cy="6334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Rectángulo"/>
          <p:cNvSpPr/>
          <p:nvPr/>
        </p:nvSpPr>
        <p:spPr>
          <a:xfrm>
            <a:off x="22716" y="0"/>
            <a:ext cx="9121283" cy="523220"/>
          </a:xfrm>
          <a:prstGeom prst="rect">
            <a:avLst/>
          </a:prstGeom>
        </p:spPr>
        <p:txBody>
          <a:bodyPr wrap="square">
            <a:spAutoFit/>
          </a:bodyPr>
          <a:lstStyle/>
          <a:p>
            <a:pPr algn="ctr"/>
            <a:r>
              <a:rPr lang="es-CO" sz="2600" b="1" i="1" dirty="0">
                <a:latin typeface="Arial Narrow" pitchFamily="34" charset="0"/>
              </a:rPr>
              <a:t>Montaje de Equipo de Medida en Media Tensión (Dos Elementos</a:t>
            </a:r>
            <a:r>
              <a:rPr lang="es-CO" sz="2800" b="1" i="1" dirty="0" smtClean="0">
                <a:latin typeface="Arial Narrow" pitchFamily="34" charset="0"/>
              </a:rPr>
              <a:t>)</a:t>
            </a:r>
            <a:endParaRPr lang="es-CO" sz="2800" b="1" i="1" dirty="0">
              <a:latin typeface="Arial Narrow" pitchFamily="34" charset="0"/>
            </a:endParaRPr>
          </a:p>
        </p:txBody>
      </p:sp>
    </p:spTree>
    <p:extLst>
      <p:ext uri="{BB962C8B-B14F-4D97-AF65-F5344CB8AC3E}">
        <p14:creationId xmlns:p14="http://schemas.microsoft.com/office/powerpoint/2010/main" val="6635901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9756" y="54486"/>
            <a:ext cx="9104243" cy="6617196"/>
          </a:xfrm>
          <a:prstGeom prst="rect">
            <a:avLst/>
          </a:prstGeom>
        </p:spPr>
        <p:txBody>
          <a:bodyPr wrap="square">
            <a:spAutoFit/>
          </a:bodyPr>
          <a:lstStyle/>
          <a:p>
            <a:r>
              <a:rPr lang="es-CO" sz="4000" b="1" i="1" dirty="0" smtClean="0">
                <a:latin typeface="Arial Narrow" pitchFamily="34" charset="0"/>
              </a:rPr>
              <a:t>CONDUCTORES ELECTRICOS</a:t>
            </a:r>
          </a:p>
          <a:p>
            <a:pPr algn="just"/>
            <a:r>
              <a:rPr lang="es-CO" sz="3200" dirty="0" smtClean="0">
                <a:latin typeface="Arial Narrow" pitchFamily="34" charset="0"/>
              </a:rPr>
              <a:t>Los </a:t>
            </a:r>
            <a:r>
              <a:rPr lang="es-CO" sz="3200" dirty="0">
                <a:latin typeface="Arial Narrow" pitchFamily="34" charset="0"/>
              </a:rPr>
              <a:t>conductores deben estar en capacidad de soportar </a:t>
            </a:r>
            <a:r>
              <a:rPr lang="es-CO" sz="3200" dirty="0" smtClean="0">
                <a:latin typeface="Arial Narrow" pitchFamily="34" charset="0"/>
              </a:rPr>
              <a:t>las corrientes </a:t>
            </a:r>
            <a:r>
              <a:rPr lang="es-CO" sz="3200" dirty="0">
                <a:latin typeface="Arial Narrow" pitchFamily="34" charset="0"/>
              </a:rPr>
              <a:t>demandadas por los circuitos eléctricos</a:t>
            </a:r>
            <a:r>
              <a:rPr lang="es-CO" sz="3200" dirty="0" smtClean="0">
                <a:latin typeface="Arial Narrow" pitchFamily="34" charset="0"/>
              </a:rPr>
              <a:t>.</a:t>
            </a:r>
          </a:p>
          <a:p>
            <a:pPr algn="just"/>
            <a:endParaRPr lang="es-CO" sz="3200" dirty="0">
              <a:latin typeface="Arial Narrow" pitchFamily="34" charset="0"/>
            </a:endParaRPr>
          </a:p>
          <a:p>
            <a:r>
              <a:rPr lang="es-CO" sz="3200" dirty="0">
                <a:latin typeface="Arial Narrow" pitchFamily="34" charset="0"/>
              </a:rPr>
              <a:t>Los conductores de </a:t>
            </a:r>
            <a:r>
              <a:rPr lang="es-CO" sz="3200" dirty="0" smtClean="0">
                <a:latin typeface="Arial Narrow" pitchFamily="34" charset="0"/>
              </a:rPr>
              <a:t> los circuitos, deben </a:t>
            </a:r>
            <a:r>
              <a:rPr lang="es-CO" sz="3200" dirty="0">
                <a:latin typeface="Arial Narrow" pitchFamily="34" charset="0"/>
              </a:rPr>
              <a:t>tener una sección tal que evite </a:t>
            </a:r>
            <a:r>
              <a:rPr lang="es-CO" sz="3200" dirty="0" smtClean="0">
                <a:latin typeface="Arial Narrow" pitchFamily="34" charset="0"/>
              </a:rPr>
              <a:t>una caída </a:t>
            </a:r>
            <a:r>
              <a:rPr lang="es-CO" sz="3200" dirty="0">
                <a:latin typeface="Arial Narrow" pitchFamily="34" charset="0"/>
              </a:rPr>
              <a:t>de tensión superior al 3</a:t>
            </a:r>
            <a:r>
              <a:rPr lang="es-CO" sz="3200" dirty="0" smtClean="0">
                <a:latin typeface="Arial Narrow" pitchFamily="34" charset="0"/>
              </a:rPr>
              <a:t>%.</a:t>
            </a:r>
          </a:p>
          <a:p>
            <a:endParaRPr lang="es-CO" sz="2800" dirty="0" smtClean="0">
              <a:latin typeface="Arial Narrow" pitchFamily="34" charset="0"/>
            </a:endParaRPr>
          </a:p>
          <a:p>
            <a:r>
              <a:rPr lang="es-ES" sz="3600" b="1" i="1" dirty="0" smtClean="0">
                <a:latin typeface="Arial Narrow" pitchFamily="34" charset="0"/>
              </a:rPr>
              <a:t>TIPOS </a:t>
            </a:r>
            <a:r>
              <a:rPr lang="es-ES" sz="3600" b="1" i="1" dirty="0">
                <a:latin typeface="Arial Narrow" pitchFamily="34" charset="0"/>
              </a:rPr>
              <a:t>DE </a:t>
            </a:r>
            <a:r>
              <a:rPr lang="es-ES" sz="3600" b="1" i="1" dirty="0" smtClean="0">
                <a:latin typeface="Arial Narrow" pitchFamily="34" charset="0"/>
              </a:rPr>
              <a:t>CONDUCTORES</a:t>
            </a:r>
          </a:p>
          <a:p>
            <a:r>
              <a:rPr lang="es-ES" sz="3200" i="1" dirty="0" smtClean="0">
                <a:latin typeface="Arial Narrow" pitchFamily="34" charset="0"/>
              </a:rPr>
              <a:t>Existen </a:t>
            </a:r>
            <a:r>
              <a:rPr lang="es-ES" sz="3200" i="1" dirty="0">
                <a:latin typeface="Arial Narrow" pitchFamily="34" charset="0"/>
              </a:rPr>
              <a:t>dos tipos de conductores eléctricos: </a:t>
            </a:r>
            <a:r>
              <a:rPr lang="es-ES" sz="3200" b="1" i="1" dirty="0">
                <a:latin typeface="Arial Narrow" pitchFamily="34" charset="0"/>
              </a:rPr>
              <a:t>El Alambre y El Cable</a:t>
            </a:r>
            <a:r>
              <a:rPr lang="es-ES" sz="3200" b="1" i="1" dirty="0" smtClean="0">
                <a:latin typeface="Arial Narrow" pitchFamily="34" charset="0"/>
              </a:rPr>
              <a:t>.</a:t>
            </a:r>
          </a:p>
          <a:p>
            <a:pPr algn="just"/>
            <a:r>
              <a:rPr lang="es-ES" sz="3200" i="1" dirty="0" smtClean="0">
                <a:latin typeface="Arial Narrow" pitchFamily="34" charset="0"/>
              </a:rPr>
              <a:t>Los </a:t>
            </a:r>
            <a:r>
              <a:rPr lang="es-ES" sz="3200" i="1" dirty="0">
                <a:latin typeface="Arial Narrow" pitchFamily="34" charset="0"/>
              </a:rPr>
              <a:t>conductores </a:t>
            </a:r>
            <a:r>
              <a:rPr lang="es-ES" sz="3200" b="1" i="1" dirty="0">
                <a:latin typeface="Arial Narrow" pitchFamily="34" charset="0"/>
              </a:rPr>
              <a:t>Alambres</a:t>
            </a:r>
            <a:r>
              <a:rPr lang="es-ES" sz="3200" i="1" dirty="0">
                <a:latin typeface="Arial Narrow" pitchFamily="34" charset="0"/>
              </a:rPr>
              <a:t>, son los más  usados en instalaciones internas y </a:t>
            </a:r>
            <a:r>
              <a:rPr lang="es-ES" sz="3200" dirty="0">
                <a:latin typeface="Arial Narrow" pitchFamily="34" charset="0"/>
              </a:rPr>
              <a:t>están formados solamente por un hilo sólido</a:t>
            </a:r>
            <a:r>
              <a:rPr lang="es-ES" sz="3200" dirty="0" smtClean="0">
                <a:latin typeface="Arial Narrow" pitchFamily="34" charset="0"/>
              </a:rPr>
              <a:t>.</a:t>
            </a:r>
            <a:endParaRPr lang="es-CO" sz="3200" i="1" dirty="0">
              <a:latin typeface="Arial Narrow" pitchFamily="34" charset="0"/>
            </a:endParaRPr>
          </a:p>
        </p:txBody>
      </p:sp>
    </p:spTree>
    <p:extLst>
      <p:ext uri="{BB962C8B-B14F-4D97-AF65-F5344CB8AC3E}">
        <p14:creationId xmlns:p14="http://schemas.microsoft.com/office/powerpoint/2010/main" val="14751260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0"/>
            <a:ext cx="7847013" cy="1340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Rectángulo"/>
          <p:cNvSpPr/>
          <p:nvPr/>
        </p:nvSpPr>
        <p:spPr>
          <a:xfrm>
            <a:off x="-39759" y="1361470"/>
            <a:ext cx="9183757" cy="1569660"/>
          </a:xfrm>
          <a:prstGeom prst="rect">
            <a:avLst/>
          </a:prstGeom>
        </p:spPr>
        <p:txBody>
          <a:bodyPr wrap="square">
            <a:spAutoFit/>
          </a:bodyPr>
          <a:lstStyle/>
          <a:p>
            <a:pPr algn="just"/>
            <a:r>
              <a:rPr lang="es-CO" sz="3200" dirty="0"/>
              <a:t>Los conductores Cables están formados por  varios  hilos  sólidos  entrelazados entre sí y   son de mayor flexibilidad que el alambre.</a:t>
            </a:r>
          </a:p>
        </p:txBody>
      </p:sp>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550" y="2931131"/>
            <a:ext cx="7199313" cy="12899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550" y="4590857"/>
            <a:ext cx="7199313" cy="18624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10399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0"/>
            <a:ext cx="9144000" cy="6986528"/>
          </a:xfrm>
          <a:prstGeom prst="rect">
            <a:avLst/>
          </a:prstGeom>
        </p:spPr>
        <p:txBody>
          <a:bodyPr wrap="square">
            <a:spAutoFit/>
          </a:bodyPr>
          <a:lstStyle/>
          <a:p>
            <a:pPr algn="just"/>
            <a:r>
              <a:rPr lang="es-CO" sz="3200" i="1" dirty="0">
                <a:latin typeface="Arial Narrow" pitchFamily="34" charset="0"/>
              </a:rPr>
              <a:t>Comúnmente los conductores usados en las instalaciones eléctricas son de cobre (Cu) o de aluminio (Al), debido a su buena conductividad y bajo costo, ya que, hay otros materiales que tienen un costo elevado que  hacen antieconómicas su utilización en instalaciones eléctricas, aun cuando tienen mejor conductividad. </a:t>
            </a:r>
            <a:endParaRPr lang="es-CO" sz="3200" i="1" dirty="0" smtClean="0">
              <a:latin typeface="Arial Narrow" pitchFamily="34" charset="0"/>
            </a:endParaRPr>
          </a:p>
          <a:p>
            <a:pPr algn="just"/>
            <a:endParaRPr lang="es-CO" sz="3200" i="1" dirty="0" smtClean="0">
              <a:latin typeface="Arial Narrow" pitchFamily="34" charset="0"/>
            </a:endParaRPr>
          </a:p>
          <a:p>
            <a:pPr algn="just"/>
            <a:r>
              <a:rPr lang="es-CO" sz="3200" i="1" dirty="0" smtClean="0">
                <a:latin typeface="Arial Narrow" pitchFamily="34" charset="0"/>
              </a:rPr>
              <a:t>Comparativamente</a:t>
            </a:r>
            <a:r>
              <a:rPr lang="es-CO" sz="3200" i="1" dirty="0">
                <a:latin typeface="Arial Narrow" pitchFamily="34" charset="0"/>
              </a:rPr>
              <a:t>, el aluminio es menos conductor que el cobre, pero al ser mucho más liviano que éste, resulta un poco más económico cuando se hacen estudios comparativos, ya que con igual peso se  tiene entre 4 y 5 veces más conductor  de aluminio que de cobre</a:t>
            </a:r>
            <a:r>
              <a:rPr lang="es-CO" sz="3200" i="1" dirty="0" smtClean="0">
                <a:latin typeface="Arial Narrow" pitchFamily="34" charset="0"/>
              </a:rPr>
              <a:t>.</a:t>
            </a:r>
          </a:p>
          <a:p>
            <a:pPr algn="just"/>
            <a:endParaRPr lang="es-CO" sz="3200" i="1" dirty="0">
              <a:latin typeface="Arial Narrow" pitchFamily="34" charset="0"/>
            </a:endParaRPr>
          </a:p>
          <a:p>
            <a:pPr algn="just"/>
            <a:r>
              <a:rPr lang="es-CO" sz="3200" i="1" dirty="0">
                <a:latin typeface="Arial Narrow" pitchFamily="34" charset="0"/>
              </a:rPr>
              <a:t>El </a:t>
            </a:r>
            <a:r>
              <a:rPr lang="es-CO" sz="3200" i="1" dirty="0" smtClean="0">
                <a:latin typeface="Arial Narrow" pitchFamily="34" charset="0"/>
              </a:rPr>
              <a:t> cobre  es  </a:t>
            </a:r>
            <a:r>
              <a:rPr lang="es-CO" sz="3200" i="1" dirty="0">
                <a:latin typeface="Arial Narrow" pitchFamily="34" charset="0"/>
              </a:rPr>
              <a:t>el </a:t>
            </a:r>
            <a:r>
              <a:rPr lang="es-CO" sz="3200" i="1" dirty="0" smtClean="0">
                <a:latin typeface="Arial Narrow" pitchFamily="34" charset="0"/>
              </a:rPr>
              <a:t> metal  preferido  </a:t>
            </a:r>
            <a:r>
              <a:rPr lang="es-CO" sz="3200" i="1" dirty="0">
                <a:latin typeface="Arial Narrow" pitchFamily="34" charset="0"/>
              </a:rPr>
              <a:t>para la </a:t>
            </a:r>
            <a:r>
              <a:rPr lang="es-CO" sz="3200" i="1" dirty="0" smtClean="0">
                <a:latin typeface="Arial Narrow" pitchFamily="34" charset="0"/>
              </a:rPr>
              <a:t> fabricación  de</a:t>
            </a:r>
            <a:endParaRPr lang="es-CO" sz="2400" i="1" dirty="0">
              <a:latin typeface="Arial Narrow" pitchFamily="34" charset="0"/>
            </a:endParaRPr>
          </a:p>
        </p:txBody>
      </p:sp>
    </p:spTree>
    <p:extLst>
      <p:ext uri="{BB962C8B-B14F-4D97-AF65-F5344CB8AC3E}">
        <p14:creationId xmlns:p14="http://schemas.microsoft.com/office/powerpoint/2010/main" val="30258578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0"/>
            <a:ext cx="9144000" cy="6986528"/>
          </a:xfrm>
          <a:prstGeom prst="rect">
            <a:avLst/>
          </a:prstGeom>
        </p:spPr>
        <p:txBody>
          <a:bodyPr wrap="square">
            <a:spAutoFit/>
          </a:bodyPr>
          <a:lstStyle/>
          <a:p>
            <a:pPr algn="just"/>
            <a:r>
              <a:rPr lang="es-CO" sz="3200" dirty="0"/>
              <a:t>conductores eléctricos, debido a sus grandes propiedades  como la baja resistencia eléctrica, bajo coeficiente de oxidación y baja capacidad de corrosión; posee además, alta conductividad térmica, es decir, puede disipar gran cantidad de calor  al ambiente y otra propiedades físicas  y químicas que lo hacen apto para tal fin.</a:t>
            </a:r>
          </a:p>
          <a:p>
            <a:pPr algn="just"/>
            <a:endParaRPr lang="es-CO" sz="3200" dirty="0"/>
          </a:p>
          <a:p>
            <a:pPr algn="just"/>
            <a:r>
              <a:rPr lang="es-CO" sz="3200" dirty="0"/>
              <a:t>Del cobre usado para la fabricación de conductores eléctricos se distinguen tres temples o grados de  suavidad del metal: suave, semiduro y duro, siendo el cobre suave de mayor conductividad eléctrica y el cobre duro el de mayor resistencia a la tensión mecánica.</a:t>
            </a:r>
          </a:p>
        </p:txBody>
      </p:sp>
    </p:spTree>
    <p:extLst>
      <p:ext uri="{BB962C8B-B14F-4D97-AF65-F5344CB8AC3E}">
        <p14:creationId xmlns:p14="http://schemas.microsoft.com/office/powerpoint/2010/main" val="28557515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9878" y="0"/>
            <a:ext cx="9163878" cy="6986528"/>
          </a:xfrm>
          <a:prstGeom prst="rect">
            <a:avLst/>
          </a:prstGeom>
        </p:spPr>
        <p:txBody>
          <a:bodyPr wrap="square">
            <a:spAutoFit/>
          </a:bodyPr>
          <a:lstStyle/>
          <a:p>
            <a:r>
              <a:rPr lang="es-CO" sz="3600" b="1" i="1" dirty="0">
                <a:latin typeface="Arial Narrow" pitchFamily="34" charset="0"/>
              </a:rPr>
              <a:t>CALIBRES DE LOS CONDUCTORES </a:t>
            </a:r>
            <a:r>
              <a:rPr lang="es-CO" sz="3600" b="1" i="1" dirty="0" smtClean="0">
                <a:latin typeface="Arial Narrow" pitchFamily="34" charset="0"/>
              </a:rPr>
              <a:t>ELÉCTRICOS</a:t>
            </a:r>
          </a:p>
          <a:p>
            <a:r>
              <a:rPr lang="es-CO" sz="2800" b="1" i="1" dirty="0">
                <a:latin typeface="Arial Narrow" pitchFamily="34" charset="0"/>
              </a:rPr>
              <a:t> </a:t>
            </a:r>
            <a:r>
              <a:rPr lang="es-CO" sz="2800" b="1" i="1" dirty="0" smtClean="0">
                <a:latin typeface="Arial Narrow" pitchFamily="34" charset="0"/>
              </a:rPr>
              <a:t>    </a:t>
            </a:r>
            <a:endParaRPr lang="es-CO" sz="2800" b="1" i="1" dirty="0">
              <a:latin typeface="Arial Narrow" pitchFamily="34" charset="0"/>
            </a:endParaRPr>
          </a:p>
          <a:p>
            <a:pPr algn="just"/>
            <a:r>
              <a:rPr lang="es-CO" sz="3200" i="1" dirty="0">
                <a:latin typeface="Arial Narrow" pitchFamily="34" charset="0"/>
              </a:rPr>
              <a:t>Se dan en números estándar establecidos por la American Standard </a:t>
            </a:r>
            <a:r>
              <a:rPr lang="es-CO" sz="3200" i="1" dirty="0" err="1">
                <a:latin typeface="Arial Narrow" pitchFamily="34" charset="0"/>
              </a:rPr>
              <a:t>Wire</a:t>
            </a:r>
            <a:r>
              <a:rPr lang="es-CO" sz="3200" i="1" dirty="0">
                <a:latin typeface="Arial Narrow" pitchFamily="34" charset="0"/>
              </a:rPr>
              <a:t> Gauge (AWG). Comercialmente vienen desde el No. 40 AWG hasta el 4/0 AWG y luego desde el 250 KCM hasta el 2000 KCM</a:t>
            </a:r>
            <a:r>
              <a:rPr lang="es-CO" sz="3200" i="1" dirty="0" smtClean="0">
                <a:latin typeface="Arial Narrow" pitchFamily="34" charset="0"/>
              </a:rPr>
              <a:t>.</a:t>
            </a:r>
          </a:p>
          <a:p>
            <a:pPr algn="just"/>
            <a:endParaRPr lang="es-CO" sz="3200" i="1" dirty="0">
              <a:latin typeface="Arial Narrow" pitchFamily="34" charset="0"/>
            </a:endParaRPr>
          </a:p>
          <a:p>
            <a:pPr algn="just"/>
            <a:r>
              <a:rPr lang="es-CO" sz="3200" i="1" dirty="0">
                <a:latin typeface="Arial Narrow" pitchFamily="34" charset="0"/>
              </a:rPr>
              <a:t>Este sistema expresa el área de la sección transversal del conductor en miles circulares (MC) o circular mil (CM). Un MC es el área de un círculo cuyo diámetro es una milésima de pulgada</a:t>
            </a:r>
            <a:r>
              <a:rPr lang="es-CO" sz="3200" i="1" dirty="0" smtClean="0">
                <a:latin typeface="Arial Narrow" pitchFamily="34" charset="0"/>
              </a:rPr>
              <a:t>.</a:t>
            </a:r>
          </a:p>
          <a:p>
            <a:pPr algn="just"/>
            <a:endParaRPr lang="es-CO" sz="3200" i="1" dirty="0">
              <a:latin typeface="Arial Narrow" pitchFamily="34" charset="0"/>
            </a:endParaRPr>
          </a:p>
          <a:p>
            <a:pPr algn="just"/>
            <a:r>
              <a:rPr lang="es-ES" sz="3200" i="1" dirty="0">
                <a:latin typeface="Arial Narrow" pitchFamily="34" charset="0"/>
              </a:rPr>
              <a:t>El conductor eléctrico de calibre No. 14 AWG, es el calibre mínimo permitido en Instalaciones Eléctricas</a:t>
            </a:r>
            <a:r>
              <a:rPr lang="es-ES" sz="3200" i="1" dirty="0" smtClean="0">
                <a:latin typeface="Arial Narrow" pitchFamily="34" charset="0"/>
              </a:rPr>
              <a:t>.</a:t>
            </a:r>
            <a:endParaRPr lang="es-CO" sz="3200" i="1" dirty="0">
              <a:latin typeface="Arial Narrow" pitchFamily="34" charset="0"/>
            </a:endParaRPr>
          </a:p>
        </p:txBody>
      </p:sp>
    </p:spTree>
    <p:extLst>
      <p:ext uri="{BB962C8B-B14F-4D97-AF65-F5344CB8AC3E}">
        <p14:creationId xmlns:p14="http://schemas.microsoft.com/office/powerpoint/2010/main" val="27606148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0"/>
            <a:ext cx="9144000" cy="6924973"/>
          </a:xfrm>
          <a:prstGeom prst="rect">
            <a:avLst/>
          </a:prstGeom>
        </p:spPr>
        <p:txBody>
          <a:bodyPr wrap="square">
            <a:spAutoFit/>
          </a:bodyPr>
          <a:lstStyle/>
          <a:p>
            <a:pPr algn="just"/>
            <a:r>
              <a:rPr lang="es-ES" sz="3200" i="1" dirty="0">
                <a:latin typeface="Arial Narrow" pitchFamily="34" charset="0"/>
              </a:rPr>
              <a:t>Se recomienda en las instalaciones eléctricas que requieran de un conductor mayor al No. 10, utilizar cable ya que es más flexible y más cómodo para trabajarlo</a:t>
            </a:r>
            <a:endParaRPr lang="es-CO" sz="3200" i="1" dirty="0">
              <a:latin typeface="Arial Narrow" pitchFamily="34" charset="0"/>
            </a:endParaRPr>
          </a:p>
          <a:p>
            <a:endParaRPr lang="es-CO" sz="2800" b="1" i="1" dirty="0" smtClean="0">
              <a:latin typeface="Arial Narrow" pitchFamily="34" charset="0"/>
            </a:endParaRPr>
          </a:p>
          <a:p>
            <a:r>
              <a:rPr lang="es-CO" sz="3600" b="1" i="1" dirty="0" smtClean="0">
                <a:latin typeface="Arial Narrow" pitchFamily="34" charset="0"/>
              </a:rPr>
              <a:t>TIPOS </a:t>
            </a:r>
            <a:r>
              <a:rPr lang="es-CO" sz="3600" b="1" i="1" dirty="0">
                <a:latin typeface="Arial Narrow" pitchFamily="34" charset="0"/>
              </a:rPr>
              <a:t>DE </a:t>
            </a:r>
            <a:r>
              <a:rPr lang="es-CO" sz="3600" b="1" i="1" dirty="0" smtClean="0">
                <a:latin typeface="Arial Narrow" pitchFamily="34" charset="0"/>
              </a:rPr>
              <a:t>AISLAMIENTO</a:t>
            </a:r>
            <a:r>
              <a:rPr lang="es-CO" sz="3600" i="1" dirty="0" smtClean="0">
                <a:latin typeface="Arial Narrow" pitchFamily="34" charset="0"/>
              </a:rPr>
              <a:t>S</a:t>
            </a:r>
          </a:p>
          <a:p>
            <a:endParaRPr lang="es-CO" sz="2800" i="1" dirty="0">
              <a:latin typeface="Arial Narrow" pitchFamily="34" charset="0"/>
            </a:endParaRPr>
          </a:p>
          <a:p>
            <a:pPr algn="just"/>
            <a:r>
              <a:rPr lang="es-CO" sz="3200" i="1" dirty="0">
                <a:latin typeface="Arial Narrow" pitchFamily="34" charset="0"/>
              </a:rPr>
              <a:t>En instalaciones eléctricas internas se utilizan los conductores eléctricos  aislados y los más comunes son los plásticos y los nombres comerciales son estos:</a:t>
            </a:r>
          </a:p>
          <a:p>
            <a:pPr algn="just"/>
            <a:r>
              <a:rPr lang="es-CO" sz="3200" i="1" dirty="0">
                <a:latin typeface="Arial Narrow" pitchFamily="34" charset="0"/>
              </a:rPr>
              <a:t> </a:t>
            </a:r>
            <a:r>
              <a:rPr lang="es-CO" sz="3200" i="1" dirty="0" smtClean="0">
                <a:latin typeface="Arial Narrow" pitchFamily="34" charset="0"/>
              </a:rPr>
              <a:t> </a:t>
            </a:r>
            <a:r>
              <a:rPr lang="es-CO" sz="3200" i="1" dirty="0">
                <a:latin typeface="Arial Narrow" pitchFamily="34" charset="0"/>
              </a:rPr>
              <a:t>TW: </a:t>
            </a:r>
            <a:r>
              <a:rPr lang="es-CO" sz="3200" i="1" dirty="0" smtClean="0">
                <a:latin typeface="Arial Narrow" pitchFamily="34" charset="0"/>
              </a:rPr>
              <a:t> Termoplásticos </a:t>
            </a:r>
            <a:r>
              <a:rPr lang="es-CO" sz="3200" i="1" dirty="0">
                <a:latin typeface="Arial Narrow" pitchFamily="34" charset="0"/>
              </a:rPr>
              <a:t>resistentes a la humedad: 60ºC usados en sitos húmedos y </a:t>
            </a:r>
            <a:r>
              <a:rPr lang="es-CO" sz="3200" i="1" dirty="0" smtClean="0">
                <a:latin typeface="Arial Narrow" pitchFamily="34" charset="0"/>
              </a:rPr>
              <a:t>secos.</a:t>
            </a:r>
            <a:endParaRPr lang="es-CO" sz="3200" i="1" dirty="0">
              <a:latin typeface="Arial Narrow" pitchFamily="34" charset="0"/>
            </a:endParaRPr>
          </a:p>
          <a:p>
            <a:endParaRPr lang="es-CO" sz="3200" i="1" dirty="0">
              <a:latin typeface="Arial Narrow" pitchFamily="34" charset="0"/>
            </a:endParaRPr>
          </a:p>
          <a:p>
            <a:pPr algn="just"/>
            <a:r>
              <a:rPr lang="es-CO" sz="3200" i="1" dirty="0">
                <a:latin typeface="Arial Narrow" pitchFamily="34" charset="0"/>
              </a:rPr>
              <a:t> </a:t>
            </a:r>
            <a:r>
              <a:rPr lang="es-CO" sz="3200" i="1" dirty="0" smtClean="0">
                <a:latin typeface="Arial Narrow" pitchFamily="34" charset="0"/>
              </a:rPr>
              <a:t>TH:  </a:t>
            </a:r>
            <a:r>
              <a:rPr lang="es-CO" sz="3200" i="1" dirty="0">
                <a:latin typeface="Arial Narrow" pitchFamily="34" charset="0"/>
              </a:rPr>
              <a:t>Termoplásticos resistentes al calor: 60ºC usados en sitos </a:t>
            </a:r>
            <a:r>
              <a:rPr lang="es-CO" sz="3200" i="1" dirty="0" smtClean="0">
                <a:latin typeface="Arial Narrow" pitchFamily="34" charset="0"/>
              </a:rPr>
              <a:t>secos.</a:t>
            </a:r>
            <a:r>
              <a:rPr lang="es-CO" sz="2800" i="1" dirty="0" smtClean="0">
                <a:latin typeface="Arial Narrow" pitchFamily="34" charset="0"/>
              </a:rPr>
              <a:t> </a:t>
            </a:r>
            <a:endParaRPr lang="es-CO" sz="2800" i="1" dirty="0">
              <a:latin typeface="Arial Narrow" pitchFamily="34" charset="0"/>
            </a:endParaRPr>
          </a:p>
        </p:txBody>
      </p:sp>
    </p:spTree>
    <p:extLst>
      <p:ext uri="{BB962C8B-B14F-4D97-AF65-F5344CB8AC3E}">
        <p14:creationId xmlns:p14="http://schemas.microsoft.com/office/powerpoint/2010/main" val="29935948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0"/>
            <a:ext cx="9144000" cy="7417415"/>
          </a:xfrm>
          <a:prstGeom prst="rect">
            <a:avLst/>
          </a:prstGeom>
        </p:spPr>
        <p:txBody>
          <a:bodyPr wrap="square">
            <a:spAutoFit/>
          </a:bodyPr>
          <a:lstStyle/>
          <a:p>
            <a:pPr algn="just"/>
            <a:r>
              <a:rPr lang="es-CO" sz="3200" i="1" dirty="0" smtClean="0">
                <a:latin typeface="Arial Narrow" pitchFamily="34" charset="0"/>
              </a:rPr>
              <a:t>THW </a:t>
            </a:r>
            <a:r>
              <a:rPr lang="es-CO" sz="3200" i="1" dirty="0">
                <a:latin typeface="Arial Narrow" pitchFamily="34" charset="0"/>
              </a:rPr>
              <a:t>: Termoplástico resistente al calor y a la humedad: 75ºC(90º), usado en sitios húmedos y secos.</a:t>
            </a:r>
          </a:p>
          <a:p>
            <a:endParaRPr lang="es-CO" sz="2800" b="1" i="1" dirty="0">
              <a:latin typeface="Arial Narrow" pitchFamily="34" charset="0"/>
            </a:endParaRPr>
          </a:p>
          <a:p>
            <a:r>
              <a:rPr lang="es-CO" sz="3200" i="1" dirty="0">
                <a:latin typeface="Arial Narrow" pitchFamily="34" charset="0"/>
              </a:rPr>
              <a:t>Los sistemas de puesta a tierra en general se instalan con  conductores de cobre desnudos.</a:t>
            </a:r>
          </a:p>
          <a:p>
            <a:endParaRPr lang="es-CO" sz="2800" b="1" i="1" dirty="0" smtClean="0">
              <a:latin typeface="Arial Narrow" pitchFamily="34" charset="0"/>
            </a:endParaRPr>
          </a:p>
          <a:p>
            <a:r>
              <a:rPr lang="es-CO" sz="4000" b="1" i="1" dirty="0" smtClean="0">
                <a:latin typeface="Arial Narrow" pitchFamily="34" charset="0"/>
              </a:rPr>
              <a:t>Nivel </a:t>
            </a:r>
            <a:r>
              <a:rPr lang="es-CO" sz="4000" b="1" i="1" dirty="0">
                <a:latin typeface="Arial Narrow" pitchFamily="34" charset="0"/>
              </a:rPr>
              <a:t>de </a:t>
            </a:r>
            <a:r>
              <a:rPr lang="es-CO" sz="4000" b="1" i="1" dirty="0" smtClean="0">
                <a:latin typeface="Arial Narrow" pitchFamily="34" charset="0"/>
              </a:rPr>
              <a:t>Tensión</a:t>
            </a:r>
          </a:p>
          <a:p>
            <a:endParaRPr lang="es-CO" sz="2800" b="1" i="1" dirty="0">
              <a:latin typeface="Arial Narrow" pitchFamily="34" charset="0"/>
            </a:endParaRPr>
          </a:p>
          <a:p>
            <a:pPr algn="just"/>
            <a:r>
              <a:rPr lang="es-CO" sz="3200" i="1" dirty="0">
                <a:latin typeface="Arial Narrow" pitchFamily="34" charset="0"/>
              </a:rPr>
              <a:t>Los conductores también se especifican de acuerdo al nivel de tensión al que están trabajando y al nivel de instalaciones eléctricas</a:t>
            </a:r>
            <a:r>
              <a:rPr lang="es-CO" sz="3200" i="1" dirty="0" smtClean="0">
                <a:latin typeface="Arial Narrow" pitchFamily="34" charset="0"/>
              </a:rPr>
              <a:t>.</a:t>
            </a:r>
          </a:p>
          <a:p>
            <a:pPr algn="just"/>
            <a:endParaRPr lang="es-CO" sz="3200" i="1" dirty="0" smtClean="0">
              <a:latin typeface="Arial Narrow" pitchFamily="34" charset="0"/>
            </a:endParaRPr>
          </a:p>
          <a:p>
            <a:pPr algn="just"/>
            <a:r>
              <a:rPr lang="es-CO" sz="3200" i="1" dirty="0" smtClean="0">
                <a:latin typeface="Arial Narrow" pitchFamily="34" charset="0"/>
              </a:rPr>
              <a:t>Los </a:t>
            </a:r>
            <a:r>
              <a:rPr lang="es-CO" sz="3200" i="1" dirty="0">
                <a:latin typeface="Arial Narrow" pitchFamily="34" charset="0"/>
              </a:rPr>
              <a:t>más usados son los de 600 voltios, los cuales aparecen claramente impresos sobre su aislamiento</a:t>
            </a:r>
            <a:r>
              <a:rPr lang="es-CO" sz="3200" i="1" dirty="0" smtClean="0">
                <a:latin typeface="Arial Narrow" pitchFamily="34" charset="0"/>
              </a:rPr>
              <a:t>.</a:t>
            </a:r>
          </a:p>
          <a:p>
            <a:pPr algn="just"/>
            <a:endParaRPr lang="es-CO" sz="3200" i="1" dirty="0" smtClean="0">
              <a:latin typeface="Arial Narrow" pitchFamily="34" charset="0"/>
            </a:endParaRPr>
          </a:p>
        </p:txBody>
      </p:sp>
    </p:spTree>
    <p:extLst>
      <p:ext uri="{BB962C8B-B14F-4D97-AF65-F5344CB8AC3E}">
        <p14:creationId xmlns:p14="http://schemas.microsoft.com/office/powerpoint/2010/main" val="30288445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9758" y="0"/>
            <a:ext cx="9183757" cy="6986528"/>
          </a:xfrm>
          <a:prstGeom prst="rect">
            <a:avLst/>
          </a:prstGeom>
        </p:spPr>
        <p:txBody>
          <a:bodyPr wrap="square">
            <a:spAutoFit/>
          </a:bodyPr>
          <a:lstStyle/>
          <a:p>
            <a:pPr algn="ctr"/>
            <a:r>
              <a:rPr lang="es-CO" sz="4000" b="1" i="1" dirty="0"/>
              <a:t>CÓDIGO DE COLORES PARA CONDUCTORES AISLADOS.</a:t>
            </a:r>
          </a:p>
          <a:p>
            <a:pPr algn="just"/>
            <a:r>
              <a:rPr lang="es-CO" sz="2800" i="1" dirty="0" smtClean="0">
                <a:latin typeface="Arial Narrow" pitchFamily="34" charset="0"/>
              </a:rPr>
              <a:t>Con </a:t>
            </a:r>
            <a:r>
              <a:rPr lang="es-CO" sz="2800" i="1" dirty="0">
                <a:latin typeface="Arial Narrow" pitchFamily="34" charset="0"/>
              </a:rPr>
              <a:t>el objeto de evitar accidentes por errónea interpretación de los niveles de tensión y unificar los criterios para instalaciones eléctricas, se debe cumplir el código de colores para conductores establecido en la </a:t>
            </a:r>
            <a:r>
              <a:rPr lang="es-CO" sz="2800" i="1" dirty="0" smtClean="0">
                <a:latin typeface="Arial Narrow" pitchFamily="34" charset="0"/>
              </a:rPr>
              <a:t>Tablas </a:t>
            </a:r>
            <a:r>
              <a:rPr lang="es-CO" sz="2800" i="1" dirty="0">
                <a:latin typeface="Arial Narrow" pitchFamily="34" charset="0"/>
              </a:rPr>
              <a:t>6.5 y 6.6 según corresponda. </a:t>
            </a:r>
            <a:endParaRPr lang="es-CO" sz="2800" i="1" dirty="0" smtClean="0">
              <a:latin typeface="Arial Narrow" pitchFamily="34" charset="0"/>
            </a:endParaRPr>
          </a:p>
          <a:p>
            <a:pPr algn="just"/>
            <a:endParaRPr lang="es-CO" sz="2800" i="1" dirty="0" smtClean="0">
              <a:latin typeface="Arial Narrow" pitchFamily="34" charset="0"/>
            </a:endParaRPr>
          </a:p>
          <a:p>
            <a:pPr algn="just"/>
            <a:r>
              <a:rPr lang="es-CO" sz="2800" i="1" dirty="0" smtClean="0">
                <a:latin typeface="Arial Narrow" pitchFamily="34" charset="0"/>
              </a:rPr>
              <a:t>Se tomará </a:t>
            </a:r>
            <a:r>
              <a:rPr lang="es-CO" sz="2800" i="1" dirty="0">
                <a:latin typeface="Arial Narrow" pitchFamily="34" charset="0"/>
              </a:rPr>
              <a:t>como válido para determinar este requisito el color propio del acabado </a:t>
            </a:r>
            <a:r>
              <a:rPr lang="es-CO" sz="2800" i="1" dirty="0" smtClean="0">
                <a:latin typeface="Arial Narrow" pitchFamily="34" charset="0"/>
              </a:rPr>
              <a:t>exterior </a:t>
            </a:r>
            <a:r>
              <a:rPr lang="es-CO" sz="2800" i="1" dirty="0">
                <a:latin typeface="Arial Narrow" pitchFamily="34" charset="0"/>
              </a:rPr>
              <a:t>del conductor o una marcación clara en las partes visibles, con pintura, </a:t>
            </a:r>
            <a:r>
              <a:rPr lang="es-CO" sz="2800" i="1" dirty="0" smtClean="0">
                <a:latin typeface="Arial Narrow" pitchFamily="34" charset="0"/>
              </a:rPr>
              <a:t>con </a:t>
            </a:r>
            <a:r>
              <a:rPr lang="es-CO" sz="2800" i="1" dirty="0">
                <a:latin typeface="Arial Narrow" pitchFamily="34" charset="0"/>
              </a:rPr>
              <a:t>cinta o rótulos adhesivos del color respectivo. </a:t>
            </a:r>
            <a:endParaRPr lang="es-CO" sz="2800" i="1" dirty="0" smtClean="0">
              <a:latin typeface="Arial Narrow" pitchFamily="34" charset="0"/>
            </a:endParaRPr>
          </a:p>
          <a:p>
            <a:pPr algn="just"/>
            <a:r>
              <a:rPr lang="es-CO" sz="2800" i="1" dirty="0" smtClean="0">
                <a:latin typeface="Arial Narrow" pitchFamily="34" charset="0"/>
              </a:rPr>
              <a:t>Este </a:t>
            </a:r>
            <a:r>
              <a:rPr lang="es-CO" sz="2800" i="1" dirty="0">
                <a:latin typeface="Arial Narrow" pitchFamily="34" charset="0"/>
              </a:rPr>
              <a:t>requisito igualmente aplica </a:t>
            </a:r>
            <a:r>
              <a:rPr lang="es-CO" sz="2800" i="1" dirty="0" smtClean="0">
                <a:latin typeface="Arial Narrow" pitchFamily="34" charset="0"/>
              </a:rPr>
              <a:t>a </a:t>
            </a:r>
            <a:r>
              <a:rPr lang="es-CO" sz="2800" i="1" dirty="0">
                <a:latin typeface="Arial Narrow" pitchFamily="34" charset="0"/>
              </a:rPr>
              <a:t>conductores desnudos, que actúen como barrajes en instalaciones interiores y </a:t>
            </a:r>
            <a:r>
              <a:rPr lang="es-CO" sz="2800" i="1" dirty="0" smtClean="0">
                <a:latin typeface="Arial Narrow" pitchFamily="34" charset="0"/>
              </a:rPr>
              <a:t>no </a:t>
            </a:r>
            <a:r>
              <a:rPr lang="es-CO" sz="2800" i="1" dirty="0">
                <a:latin typeface="Arial Narrow" pitchFamily="34" charset="0"/>
              </a:rPr>
              <a:t>para los conductores utilizados en instalaciones a la intemperie diferentes a la </a:t>
            </a:r>
            <a:r>
              <a:rPr lang="es-CO" sz="2800" i="1" dirty="0" smtClean="0">
                <a:latin typeface="Arial Narrow" pitchFamily="34" charset="0"/>
              </a:rPr>
              <a:t>acometida</a:t>
            </a:r>
            <a:r>
              <a:rPr lang="es-CO" sz="2800" i="1" dirty="0">
                <a:latin typeface="Arial Narrow" pitchFamily="34" charset="0"/>
              </a:rPr>
              <a:t>.</a:t>
            </a:r>
          </a:p>
          <a:p>
            <a:pPr algn="just"/>
            <a:endParaRPr lang="es-CO" sz="3200" i="1" dirty="0">
              <a:latin typeface="Arial Narrow" pitchFamily="34" charset="0"/>
            </a:endParaRPr>
          </a:p>
        </p:txBody>
      </p:sp>
    </p:spTree>
    <p:extLst>
      <p:ext uri="{BB962C8B-B14F-4D97-AF65-F5344CB8AC3E}">
        <p14:creationId xmlns:p14="http://schemas.microsoft.com/office/powerpoint/2010/main" val="29576668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076" y="33469"/>
            <a:ext cx="9126151"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385060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272192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797399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0 Imagen"/>
          <p:cNvPicPr/>
          <p:nvPr/>
        </p:nvPicPr>
        <p:blipFill>
          <a:blip r:embed="rId2">
            <a:extLst>
              <a:ext uri="{28A0092B-C50C-407E-A947-70E740481C1C}">
                <a14:useLocalDpi xmlns:a14="http://schemas.microsoft.com/office/drawing/2010/main" val="0"/>
              </a:ext>
            </a:extLst>
          </a:blip>
          <a:stretch>
            <a:fillRect/>
          </a:stretch>
        </p:blipFill>
        <p:spPr>
          <a:xfrm>
            <a:off x="0" y="1"/>
            <a:ext cx="9144000" cy="4797151"/>
          </a:xfrm>
          <a:prstGeom prst="rect">
            <a:avLst/>
          </a:prstGeom>
        </p:spPr>
      </p:pic>
      <p:sp>
        <p:nvSpPr>
          <p:cNvPr id="3" name="2 Rectángulo"/>
          <p:cNvSpPr/>
          <p:nvPr/>
        </p:nvSpPr>
        <p:spPr>
          <a:xfrm>
            <a:off x="59635" y="4797152"/>
            <a:ext cx="9084365" cy="2062103"/>
          </a:xfrm>
          <a:prstGeom prst="rect">
            <a:avLst/>
          </a:prstGeom>
        </p:spPr>
        <p:txBody>
          <a:bodyPr wrap="square">
            <a:spAutoFit/>
          </a:bodyPr>
          <a:lstStyle/>
          <a:p>
            <a:pPr algn="just"/>
            <a:r>
              <a:rPr lang="es-CO" sz="3200" dirty="0">
                <a:latin typeface="Arial Narrow" pitchFamily="34" charset="0"/>
              </a:rPr>
              <a:t>En sistemas con tensión superior a 380 V, adicional a los colores, debe fijarse en </a:t>
            </a:r>
            <a:r>
              <a:rPr lang="es-CO" sz="3200" dirty="0" smtClean="0">
                <a:latin typeface="Arial Narrow" pitchFamily="34" charset="0"/>
              </a:rPr>
              <a:t>los </a:t>
            </a:r>
            <a:r>
              <a:rPr lang="es-CO" sz="3200" dirty="0">
                <a:latin typeface="Arial Narrow" pitchFamily="34" charset="0"/>
              </a:rPr>
              <a:t>tableros y en puntos accesibles de conductores, una leyenda con el aviso del </a:t>
            </a:r>
            <a:r>
              <a:rPr lang="es-CO" sz="3200" dirty="0" smtClean="0">
                <a:latin typeface="Arial Narrow" pitchFamily="34" charset="0"/>
              </a:rPr>
              <a:t>nivel </a:t>
            </a:r>
            <a:r>
              <a:rPr lang="es-CO" sz="3200" dirty="0">
                <a:latin typeface="Arial Narrow" pitchFamily="34" charset="0"/>
              </a:rPr>
              <a:t>de tensión respectivo</a:t>
            </a:r>
          </a:p>
        </p:txBody>
      </p:sp>
    </p:spTree>
    <p:extLst>
      <p:ext uri="{BB962C8B-B14F-4D97-AF65-F5344CB8AC3E}">
        <p14:creationId xmlns:p14="http://schemas.microsoft.com/office/powerpoint/2010/main" val="22882027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0" y="39757"/>
            <a:ext cx="9144000" cy="7478970"/>
          </a:xfrm>
          <a:prstGeom prst="rect">
            <a:avLst/>
          </a:prstGeom>
        </p:spPr>
        <p:txBody>
          <a:bodyPr wrap="square">
            <a:spAutoFit/>
          </a:bodyPr>
          <a:lstStyle/>
          <a:p>
            <a:r>
              <a:rPr lang="es-CO" sz="3200" dirty="0" smtClean="0">
                <a:latin typeface="Arial Narrow" pitchFamily="34" charset="0"/>
              </a:rPr>
              <a:t>En </a:t>
            </a:r>
            <a:r>
              <a:rPr lang="es-CO" sz="3200" dirty="0">
                <a:latin typeface="Arial Narrow" pitchFamily="34" charset="0"/>
              </a:rPr>
              <a:t>circuitos monofásicos derivados de sistemas trifásicos, el conductor de la fase debe ser marcado de color asignado a la fase en el sistema trifásico donde se derive</a:t>
            </a:r>
            <a:r>
              <a:rPr lang="es-CO" sz="3200" dirty="0" smtClean="0">
                <a:latin typeface="Arial Narrow" pitchFamily="34" charset="0"/>
              </a:rPr>
              <a:t>.</a:t>
            </a:r>
          </a:p>
          <a:p>
            <a:endParaRPr lang="es-CO" sz="3200" dirty="0" smtClean="0">
              <a:latin typeface="Arial Narrow" pitchFamily="34" charset="0"/>
            </a:endParaRPr>
          </a:p>
          <a:p>
            <a:r>
              <a:rPr lang="es-CO" sz="3200" dirty="0" smtClean="0">
                <a:latin typeface="Arial Narrow" pitchFamily="34" charset="0"/>
              </a:rPr>
              <a:t>Igual </a:t>
            </a:r>
            <a:r>
              <a:rPr lang="es-CO" sz="3200" dirty="0">
                <a:latin typeface="Arial Narrow" pitchFamily="34" charset="0"/>
              </a:rPr>
              <a:t>tratamiento debe darse a sistemas monofásicos derivados de 2 fases. </a:t>
            </a:r>
            <a:endParaRPr lang="es-CO" sz="3200" dirty="0" smtClean="0">
              <a:latin typeface="Arial Narrow" pitchFamily="34" charset="0"/>
            </a:endParaRPr>
          </a:p>
          <a:p>
            <a:endParaRPr lang="es-CO" sz="3200" dirty="0" smtClean="0">
              <a:latin typeface="Arial Narrow" pitchFamily="34" charset="0"/>
            </a:endParaRPr>
          </a:p>
          <a:p>
            <a:r>
              <a:rPr lang="es-CO" sz="3200" dirty="0" smtClean="0">
                <a:latin typeface="Arial Narrow" pitchFamily="34" charset="0"/>
              </a:rPr>
              <a:t>Si </a:t>
            </a:r>
            <a:r>
              <a:rPr lang="es-CO" sz="3200" dirty="0">
                <a:latin typeface="Arial Narrow" pitchFamily="34" charset="0"/>
              </a:rPr>
              <a:t>la acometida es monofásica derivada de sistema trifásico, una fase también podrá identificarse con negro</a:t>
            </a:r>
            <a:r>
              <a:rPr lang="es-CO" sz="3200" dirty="0" smtClean="0">
                <a:latin typeface="Arial Narrow" pitchFamily="34" charset="0"/>
              </a:rPr>
              <a:t>.</a:t>
            </a:r>
          </a:p>
          <a:p>
            <a:endParaRPr lang="es-CO" sz="3200" dirty="0">
              <a:latin typeface="Arial Narrow" pitchFamily="34" charset="0"/>
            </a:endParaRPr>
          </a:p>
          <a:p>
            <a:r>
              <a:rPr lang="es-CO" sz="3200" dirty="0">
                <a:latin typeface="Arial Narrow" pitchFamily="34" charset="0"/>
              </a:rPr>
              <a:t>En todos los casos el neutro debe ser de color blanco o marcado con blanco en todas las partes visibles  y la tierra de protección color verde o marcada con franja verde. </a:t>
            </a:r>
            <a:endParaRPr lang="es-CO" sz="3200" dirty="0" smtClean="0">
              <a:latin typeface="Arial Narrow" pitchFamily="34" charset="0"/>
            </a:endParaRPr>
          </a:p>
          <a:p>
            <a:endParaRPr lang="es-CO" sz="3200" dirty="0" smtClean="0">
              <a:latin typeface="Arial Narrow" pitchFamily="34" charset="0"/>
            </a:endParaRPr>
          </a:p>
          <a:p>
            <a:r>
              <a:rPr lang="es-CO" sz="3200" dirty="0" smtClean="0">
                <a:latin typeface="Arial Narrow" pitchFamily="34" charset="0"/>
              </a:rPr>
              <a:t>.</a:t>
            </a:r>
            <a:endParaRPr lang="es-CO" sz="3200" dirty="0">
              <a:latin typeface="Arial Narrow" pitchFamily="34" charset="0"/>
            </a:endParaRPr>
          </a:p>
        </p:txBody>
      </p:sp>
    </p:spTree>
    <p:extLst>
      <p:ext uri="{BB962C8B-B14F-4D97-AF65-F5344CB8AC3E}">
        <p14:creationId xmlns:p14="http://schemas.microsoft.com/office/powerpoint/2010/main" val="9361599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9758" y="0"/>
            <a:ext cx="9183757" cy="4524315"/>
          </a:xfrm>
          <a:prstGeom prst="rect">
            <a:avLst/>
          </a:prstGeom>
        </p:spPr>
        <p:txBody>
          <a:bodyPr wrap="square">
            <a:spAutoFit/>
          </a:bodyPr>
          <a:lstStyle/>
          <a:p>
            <a:r>
              <a:rPr lang="es-CO" sz="3200" dirty="0">
                <a:latin typeface="Arial Narrow" pitchFamily="34" charset="0"/>
              </a:rPr>
              <a:t>No se debe utilizar el blanco ni el verde para las fases</a:t>
            </a:r>
            <a:r>
              <a:rPr lang="es-CO" sz="3200" dirty="0" smtClean="0">
                <a:latin typeface="Arial Narrow" pitchFamily="34" charset="0"/>
              </a:rPr>
              <a:t>.</a:t>
            </a:r>
          </a:p>
          <a:p>
            <a:endParaRPr lang="es-CO" sz="3200" dirty="0">
              <a:latin typeface="Arial Narrow" pitchFamily="34" charset="0"/>
            </a:endParaRPr>
          </a:p>
          <a:p>
            <a:r>
              <a:rPr lang="es-CO" sz="3200" dirty="0">
                <a:latin typeface="Arial Narrow" pitchFamily="34" charset="0"/>
              </a:rPr>
              <a:t>Los tableros procedentes del exterior para uso en Colombia, también deben marcarse según los colores establecidos en el RETIE</a:t>
            </a:r>
            <a:r>
              <a:rPr lang="es-CO" sz="3200" dirty="0" smtClean="0">
                <a:latin typeface="Arial Narrow" pitchFamily="34" charset="0"/>
              </a:rPr>
              <a:t>.</a:t>
            </a:r>
          </a:p>
          <a:p>
            <a:endParaRPr lang="es-CO" sz="3200" dirty="0">
              <a:latin typeface="Arial Narrow" pitchFamily="34" charset="0"/>
            </a:endParaRPr>
          </a:p>
          <a:p>
            <a:r>
              <a:rPr lang="es-CO" sz="3200" dirty="0">
                <a:latin typeface="Arial Narrow" pitchFamily="34" charset="0"/>
              </a:rPr>
              <a:t>En sistemas de medida, el cableado de los transformadores tanto de potencial como de corriente, la conexión debe respetar el color de la fase </a:t>
            </a:r>
            <a:r>
              <a:rPr lang="es-CO" sz="3200" dirty="0" smtClean="0">
                <a:latin typeface="Arial Narrow" pitchFamily="34" charset="0"/>
              </a:rPr>
              <a:t>asociada.</a:t>
            </a:r>
            <a:endParaRPr lang="es-CO" sz="3200" dirty="0">
              <a:latin typeface="Arial Narrow" pitchFamily="34" charset="0"/>
            </a:endParaRPr>
          </a:p>
        </p:txBody>
      </p:sp>
    </p:spTree>
    <p:extLst>
      <p:ext uri="{BB962C8B-B14F-4D97-AF65-F5344CB8AC3E}">
        <p14:creationId xmlns:p14="http://schemas.microsoft.com/office/powerpoint/2010/main" val="37167374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48704"/>
            <a:ext cx="9144000" cy="7048083"/>
          </a:xfrm>
          <a:prstGeom prst="rect">
            <a:avLst/>
          </a:prstGeom>
        </p:spPr>
        <p:txBody>
          <a:bodyPr wrap="square">
            <a:spAutoFit/>
          </a:bodyPr>
          <a:lstStyle/>
          <a:p>
            <a:r>
              <a:rPr lang="es-CO" sz="3600" b="1" i="1" dirty="0">
                <a:latin typeface="Arial Narrow" pitchFamily="34" charset="0"/>
              </a:rPr>
              <a:t>SELECCIÓN DE CALIBRE DEL CONDUCTOR</a:t>
            </a:r>
          </a:p>
          <a:p>
            <a:pPr algn="just"/>
            <a:r>
              <a:rPr lang="es-CO" sz="3200" i="1" dirty="0">
                <a:latin typeface="Arial Narrow" pitchFamily="34" charset="0"/>
              </a:rPr>
              <a:t>Para la correcta selección del calibre de un conductor a utilizar en una instalación eléctrica, deben tenerse en cuenta  aspectos como las condiciones de temperatura, tipo de instalación, tensión de operación, etc., pero fundamentalmente la selección del calibre se hace tomando en consideración dos parámetros</a:t>
            </a:r>
            <a:r>
              <a:rPr lang="es-CO" sz="3200" i="1" dirty="0" smtClean="0">
                <a:latin typeface="Arial Narrow" pitchFamily="34" charset="0"/>
              </a:rPr>
              <a:t>:</a:t>
            </a:r>
          </a:p>
          <a:p>
            <a:r>
              <a:rPr lang="es-CO" sz="3200" i="1" dirty="0" smtClean="0">
                <a:latin typeface="Arial Narrow" pitchFamily="34" charset="0"/>
              </a:rPr>
              <a:t>-   </a:t>
            </a:r>
            <a:r>
              <a:rPr lang="es-CO" sz="3200" i="1" dirty="0">
                <a:latin typeface="Arial Narrow" pitchFamily="34" charset="0"/>
              </a:rPr>
              <a:t>La capacidad de conducción de corriente</a:t>
            </a:r>
            <a:r>
              <a:rPr lang="es-CO" sz="3200" i="1" dirty="0" smtClean="0">
                <a:latin typeface="Arial Narrow" pitchFamily="34" charset="0"/>
              </a:rPr>
              <a:t>.</a:t>
            </a:r>
            <a:endParaRPr lang="es-CO" sz="3200" i="1" dirty="0">
              <a:latin typeface="Arial Narrow" pitchFamily="34" charset="0"/>
            </a:endParaRPr>
          </a:p>
          <a:p>
            <a:r>
              <a:rPr lang="es-CO" sz="3200" i="1" dirty="0" smtClean="0">
                <a:latin typeface="Arial Narrow" pitchFamily="34" charset="0"/>
              </a:rPr>
              <a:t>-   La </a:t>
            </a:r>
            <a:r>
              <a:rPr lang="es-CO" sz="3200" i="1" dirty="0">
                <a:latin typeface="Arial Narrow" pitchFamily="34" charset="0"/>
              </a:rPr>
              <a:t>caída de </a:t>
            </a:r>
            <a:r>
              <a:rPr lang="es-CO" sz="3200" i="1" dirty="0" smtClean="0">
                <a:latin typeface="Arial Narrow" pitchFamily="34" charset="0"/>
              </a:rPr>
              <a:t>tensión.</a:t>
            </a:r>
            <a:endParaRPr lang="es-CO" sz="3200" i="1" dirty="0">
              <a:latin typeface="Arial Narrow" pitchFamily="34" charset="0"/>
            </a:endParaRPr>
          </a:p>
          <a:p>
            <a:pPr algn="just"/>
            <a:r>
              <a:rPr lang="es-CO" sz="3200" i="1" dirty="0" smtClean="0">
                <a:latin typeface="Arial Narrow" pitchFamily="34" charset="0"/>
              </a:rPr>
              <a:t>Ambos </a:t>
            </a:r>
            <a:r>
              <a:rPr lang="es-CO" sz="3200" i="1" dirty="0">
                <a:latin typeface="Arial Narrow" pitchFamily="34" charset="0"/>
              </a:rPr>
              <a:t>parámetros deben considerarse simultáneamente y en caso de que existan diferencias en los resultados  se debe seleccionar el conductor de mayor sección, garantizando así una operación satisfactoria en cuanto a regulación  de la tensión y en capacidad de corriente. </a:t>
            </a:r>
          </a:p>
        </p:txBody>
      </p:sp>
    </p:spTree>
    <p:extLst>
      <p:ext uri="{BB962C8B-B14F-4D97-AF65-F5344CB8AC3E}">
        <p14:creationId xmlns:p14="http://schemas.microsoft.com/office/powerpoint/2010/main" val="13757308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0"/>
            <a:ext cx="9144000" cy="6494085"/>
          </a:xfrm>
          <a:prstGeom prst="rect">
            <a:avLst/>
          </a:prstGeom>
        </p:spPr>
        <p:txBody>
          <a:bodyPr wrap="square">
            <a:spAutoFit/>
          </a:bodyPr>
          <a:lstStyle/>
          <a:p>
            <a:pPr algn="just"/>
            <a:r>
              <a:rPr lang="es-CO" sz="3200" dirty="0" smtClean="0">
                <a:latin typeface="Arial Narrow" pitchFamily="34" charset="0"/>
              </a:rPr>
              <a:t>NORMA  NTC 2050, EN LA SECCION 110 -6 DICE: Los </a:t>
            </a:r>
            <a:r>
              <a:rPr lang="es-CO" sz="3200" dirty="0">
                <a:latin typeface="Arial Narrow" pitchFamily="34" charset="0"/>
              </a:rPr>
              <a:t>calibres de los conductores se expresan en milímetros cuadrados (mm2), seguidos por su equivalente </a:t>
            </a:r>
            <a:r>
              <a:rPr lang="es-CO" sz="3200" dirty="0" smtClean="0">
                <a:latin typeface="Arial Narrow" pitchFamily="34" charset="0"/>
              </a:rPr>
              <a:t>entre </a:t>
            </a:r>
            <a:r>
              <a:rPr lang="es-CO" sz="3200" dirty="0">
                <a:latin typeface="Arial Narrow" pitchFamily="34" charset="0"/>
              </a:rPr>
              <a:t>paréntesis en AWG (American </a:t>
            </a:r>
            <a:r>
              <a:rPr lang="es-CO" sz="3200" dirty="0" err="1">
                <a:latin typeface="Arial Narrow" pitchFamily="34" charset="0"/>
              </a:rPr>
              <a:t>Wire</a:t>
            </a:r>
            <a:r>
              <a:rPr lang="es-CO" sz="3200" dirty="0">
                <a:latin typeface="Arial Narrow" pitchFamily="34" charset="0"/>
              </a:rPr>
              <a:t> </a:t>
            </a:r>
            <a:r>
              <a:rPr lang="es-CO" sz="3200" dirty="0" err="1">
                <a:latin typeface="Arial Narrow" pitchFamily="34" charset="0"/>
              </a:rPr>
              <a:t>Gage</a:t>
            </a:r>
            <a:r>
              <a:rPr lang="es-CO" sz="3200" dirty="0">
                <a:latin typeface="Arial Narrow" pitchFamily="34" charset="0"/>
              </a:rPr>
              <a:t>) o en </a:t>
            </a:r>
            <a:r>
              <a:rPr lang="es-CO" sz="3200" dirty="0" err="1">
                <a:latin typeface="Arial Narrow" pitchFamily="34" charset="0"/>
              </a:rPr>
              <a:t>mils</a:t>
            </a:r>
            <a:r>
              <a:rPr lang="es-CO" sz="3200" dirty="0">
                <a:latin typeface="Arial Narrow" pitchFamily="34" charset="0"/>
              </a:rPr>
              <a:t> de circunferencia (</a:t>
            </a:r>
            <a:r>
              <a:rPr lang="es-CO" sz="3200" dirty="0" err="1">
                <a:latin typeface="Arial Narrow" pitchFamily="34" charset="0"/>
              </a:rPr>
              <a:t>kcmil</a:t>
            </a:r>
            <a:r>
              <a:rPr lang="es-CO" sz="3200" dirty="0" smtClean="0">
                <a:latin typeface="Arial Narrow" pitchFamily="34" charset="0"/>
              </a:rPr>
              <a:t>).</a:t>
            </a:r>
          </a:p>
          <a:p>
            <a:pPr algn="just"/>
            <a:endParaRPr lang="es-CO" sz="3200" dirty="0" smtClean="0">
              <a:latin typeface="Arial Narrow" pitchFamily="34" charset="0"/>
            </a:endParaRPr>
          </a:p>
          <a:p>
            <a:pPr algn="just"/>
            <a:endParaRPr lang="es-CO" sz="3200" dirty="0">
              <a:latin typeface="Arial Narrow" pitchFamily="34" charset="0"/>
            </a:endParaRPr>
          </a:p>
          <a:p>
            <a:pPr algn="just"/>
            <a:r>
              <a:rPr lang="es-CO" sz="3200" dirty="0">
                <a:latin typeface="Arial Narrow" pitchFamily="34" charset="0"/>
              </a:rPr>
              <a:t> Los conductores se deben empalmar o unir con medios de empalme identificados para su uso </a:t>
            </a:r>
            <a:r>
              <a:rPr lang="es-CO" sz="3200" dirty="0" smtClean="0">
                <a:latin typeface="Arial Narrow" pitchFamily="34" charset="0"/>
              </a:rPr>
              <a:t>o </a:t>
            </a:r>
            <a:r>
              <a:rPr lang="es-CO" sz="3200" dirty="0">
                <a:latin typeface="Arial Narrow" pitchFamily="34" charset="0"/>
              </a:rPr>
              <a:t>con soldadura de bronce, de arco o blanda, con un metal o aleación fusible. Antes de soldarse, los </a:t>
            </a:r>
            <a:r>
              <a:rPr lang="es-CO" sz="3200" dirty="0" smtClean="0">
                <a:latin typeface="Arial Narrow" pitchFamily="34" charset="0"/>
              </a:rPr>
              <a:t>empalmes </a:t>
            </a:r>
            <a:r>
              <a:rPr lang="es-CO" sz="3200" dirty="0">
                <a:latin typeface="Arial Narrow" pitchFamily="34" charset="0"/>
              </a:rPr>
              <a:t>se deben unir de modo que queden mecánica y eléctricamente seguros y después si se deben </a:t>
            </a:r>
            <a:r>
              <a:rPr lang="es-CO" sz="3200" dirty="0" smtClean="0">
                <a:latin typeface="Arial Narrow" pitchFamily="34" charset="0"/>
              </a:rPr>
              <a:t>soldar</a:t>
            </a:r>
            <a:r>
              <a:rPr lang="es-CO" sz="3200" dirty="0">
                <a:latin typeface="Arial Narrow" pitchFamily="34" charset="0"/>
              </a:rPr>
              <a:t>. </a:t>
            </a:r>
            <a:r>
              <a:rPr lang="es-CO" sz="3200" dirty="0" smtClean="0">
                <a:latin typeface="Arial Narrow" pitchFamily="34" charset="0"/>
              </a:rPr>
              <a:t> </a:t>
            </a:r>
            <a:endParaRPr lang="es-CO" sz="3200" dirty="0">
              <a:latin typeface="Arial Narrow" pitchFamily="34" charset="0"/>
            </a:endParaRPr>
          </a:p>
        </p:txBody>
      </p:sp>
    </p:spTree>
    <p:extLst>
      <p:ext uri="{BB962C8B-B14F-4D97-AF65-F5344CB8AC3E}">
        <p14:creationId xmlns:p14="http://schemas.microsoft.com/office/powerpoint/2010/main" val="28048512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25760"/>
            <a:ext cx="9144000" cy="6494085"/>
          </a:xfrm>
          <a:prstGeom prst="rect">
            <a:avLst/>
          </a:prstGeom>
        </p:spPr>
        <p:txBody>
          <a:bodyPr wrap="square">
            <a:spAutoFit/>
          </a:bodyPr>
          <a:lstStyle/>
          <a:p>
            <a:pPr algn="just"/>
            <a:r>
              <a:rPr lang="es-CO" sz="3200" dirty="0">
                <a:latin typeface="Arial Narrow" pitchFamily="34" charset="0"/>
              </a:rPr>
              <a:t>Todos los empalmes y uniones y los extremos libres de los conductores se deben cubrir con un </a:t>
            </a:r>
            <a:r>
              <a:rPr lang="es-CO" sz="3200" dirty="0" smtClean="0">
                <a:latin typeface="Arial Narrow" pitchFamily="34" charset="0"/>
              </a:rPr>
              <a:t>aislante </a:t>
            </a:r>
            <a:r>
              <a:rPr lang="es-CO" sz="3200" dirty="0">
                <a:latin typeface="Arial Narrow" pitchFamily="34" charset="0"/>
              </a:rPr>
              <a:t>equivalente al de los conductores o con un dispositivo aislante identificado para ese fin</a:t>
            </a:r>
            <a:r>
              <a:rPr lang="es-CO" sz="3200" dirty="0" smtClean="0">
                <a:latin typeface="Arial Narrow" pitchFamily="34" charset="0"/>
              </a:rPr>
              <a:t>.</a:t>
            </a:r>
          </a:p>
          <a:p>
            <a:pPr algn="just"/>
            <a:r>
              <a:rPr lang="es-CO" sz="3200" dirty="0" smtClean="0">
                <a:latin typeface="Arial Narrow" pitchFamily="34" charset="0"/>
              </a:rPr>
              <a:t> </a:t>
            </a:r>
            <a:r>
              <a:rPr lang="es-CO" sz="3200" dirty="0">
                <a:latin typeface="Arial Narrow" pitchFamily="34" charset="0"/>
              </a:rPr>
              <a:t>Los </a:t>
            </a:r>
            <a:r>
              <a:rPr lang="es-CO" sz="3200" dirty="0" smtClean="0">
                <a:latin typeface="Arial Narrow" pitchFamily="34" charset="0"/>
              </a:rPr>
              <a:t>conectores </a:t>
            </a:r>
            <a:r>
              <a:rPr lang="es-CO" sz="3200" dirty="0">
                <a:latin typeface="Arial Narrow" pitchFamily="34" charset="0"/>
              </a:rPr>
              <a:t>o medios de empalme de los cables en conductores que van directamente enterrados o en </a:t>
            </a:r>
            <a:r>
              <a:rPr lang="es-CO" sz="3200" dirty="0" smtClean="0">
                <a:latin typeface="Arial Narrow" pitchFamily="34" charset="0"/>
              </a:rPr>
              <a:t>instalaciones </a:t>
            </a:r>
            <a:r>
              <a:rPr lang="es-CO" sz="3200" dirty="0">
                <a:latin typeface="Arial Narrow" pitchFamily="34" charset="0"/>
              </a:rPr>
              <a:t>subterráneas, deben estar certificados para cada uno de estos usos. </a:t>
            </a:r>
            <a:endParaRPr lang="es-CO" sz="3200" dirty="0" smtClean="0">
              <a:latin typeface="Arial Narrow" pitchFamily="34" charset="0"/>
            </a:endParaRPr>
          </a:p>
          <a:p>
            <a:pPr algn="just"/>
            <a:endParaRPr lang="es-CO" sz="3200" dirty="0">
              <a:latin typeface="Arial Narrow" pitchFamily="34" charset="0"/>
            </a:endParaRPr>
          </a:p>
          <a:p>
            <a:pPr algn="just"/>
            <a:r>
              <a:rPr lang="es-CO" sz="3200" dirty="0">
                <a:latin typeface="Arial Narrow" pitchFamily="34" charset="0"/>
              </a:rPr>
              <a:t> </a:t>
            </a:r>
            <a:r>
              <a:rPr lang="es-CO" sz="3200" dirty="0" smtClean="0">
                <a:latin typeface="Arial Narrow" pitchFamily="34" charset="0"/>
              </a:rPr>
              <a:t>El Calibre mínimo para las Acometidas ya sean aéreas o subterráneas, no </a:t>
            </a:r>
            <a:r>
              <a:rPr lang="es-CO" sz="3200" dirty="0">
                <a:latin typeface="Arial Narrow" pitchFamily="34" charset="0"/>
              </a:rPr>
              <a:t>deben tener una sección transversal menor a 8,36 mm2 (8 AWG) si </a:t>
            </a:r>
            <a:r>
              <a:rPr lang="es-CO" sz="3200" dirty="0" smtClean="0">
                <a:latin typeface="Arial Narrow" pitchFamily="34" charset="0"/>
              </a:rPr>
              <a:t>son </a:t>
            </a:r>
            <a:r>
              <a:rPr lang="es-CO" sz="3200" dirty="0">
                <a:latin typeface="Arial Narrow" pitchFamily="34" charset="0"/>
              </a:rPr>
              <a:t>de cobre o a 13,29 mm2 (6 AWG) si son de aluminio o cobre revestido de aluminio. </a:t>
            </a:r>
          </a:p>
        </p:txBody>
      </p:sp>
    </p:spTree>
    <p:extLst>
      <p:ext uri="{BB962C8B-B14F-4D97-AF65-F5344CB8AC3E}">
        <p14:creationId xmlns:p14="http://schemas.microsoft.com/office/powerpoint/2010/main" val="41051639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9878" y="5071"/>
            <a:ext cx="9124122" cy="6986528"/>
          </a:xfrm>
          <a:prstGeom prst="rect">
            <a:avLst/>
          </a:prstGeom>
        </p:spPr>
        <p:txBody>
          <a:bodyPr wrap="square">
            <a:spAutoFit/>
          </a:bodyPr>
          <a:lstStyle/>
          <a:p>
            <a:pPr algn="just"/>
            <a:r>
              <a:rPr lang="es-CO" sz="3200" dirty="0">
                <a:latin typeface="Arial Narrow" pitchFamily="34" charset="0"/>
              </a:rPr>
              <a:t>En la Tabla </a:t>
            </a:r>
            <a:r>
              <a:rPr lang="es-CO" sz="3200" dirty="0" smtClean="0">
                <a:latin typeface="Arial Narrow" pitchFamily="34" charset="0"/>
              </a:rPr>
              <a:t>de la sección 310-5 de la NTC 2050, se </a:t>
            </a:r>
            <a:r>
              <a:rPr lang="es-CO" sz="3200" dirty="0">
                <a:latin typeface="Arial Narrow" pitchFamily="34" charset="0"/>
              </a:rPr>
              <a:t>recoge el calibre mínimo de los </a:t>
            </a:r>
            <a:r>
              <a:rPr lang="es-CO" sz="3200" dirty="0" smtClean="0">
                <a:latin typeface="Arial Narrow" pitchFamily="34" charset="0"/>
              </a:rPr>
              <a:t>conductores según el nivel de tensión así:</a:t>
            </a:r>
          </a:p>
          <a:p>
            <a:pPr algn="just"/>
            <a:endParaRPr lang="es-CO" sz="3200" dirty="0">
              <a:latin typeface="Arial Narrow" pitchFamily="34" charset="0"/>
            </a:endParaRPr>
          </a:p>
          <a:p>
            <a:pPr algn="just"/>
            <a:endParaRPr lang="es-CO" sz="3200" dirty="0" smtClean="0">
              <a:latin typeface="Arial Narrow" pitchFamily="34" charset="0"/>
            </a:endParaRPr>
          </a:p>
          <a:p>
            <a:pPr algn="just"/>
            <a:endParaRPr lang="es-CO" sz="3200" dirty="0">
              <a:latin typeface="Arial Narrow" pitchFamily="34" charset="0"/>
            </a:endParaRPr>
          </a:p>
          <a:p>
            <a:pPr algn="just"/>
            <a:endParaRPr lang="es-CO" sz="3200" dirty="0" smtClean="0">
              <a:latin typeface="Arial Narrow" pitchFamily="34" charset="0"/>
            </a:endParaRPr>
          </a:p>
          <a:p>
            <a:pPr algn="just"/>
            <a:endParaRPr lang="es-CO" sz="3200" dirty="0">
              <a:latin typeface="Arial Narrow" pitchFamily="34" charset="0"/>
            </a:endParaRPr>
          </a:p>
          <a:p>
            <a:pPr algn="just"/>
            <a:endParaRPr lang="es-CO" sz="3200" dirty="0" smtClean="0">
              <a:latin typeface="Arial Narrow" pitchFamily="34" charset="0"/>
            </a:endParaRPr>
          </a:p>
          <a:p>
            <a:pPr algn="just"/>
            <a:endParaRPr lang="es-CO" sz="3200" dirty="0">
              <a:latin typeface="Arial Narrow" pitchFamily="34" charset="0"/>
            </a:endParaRPr>
          </a:p>
          <a:p>
            <a:pPr algn="just"/>
            <a:endParaRPr lang="es-CO" sz="3200" dirty="0" smtClean="0">
              <a:latin typeface="Arial Narrow" pitchFamily="34" charset="0"/>
            </a:endParaRPr>
          </a:p>
          <a:p>
            <a:pPr algn="just"/>
            <a:r>
              <a:rPr lang="es-CO" sz="3200" dirty="0" smtClean="0">
                <a:latin typeface="Arial Narrow" pitchFamily="34" charset="0"/>
              </a:rPr>
              <a:t>En la sección 310-11</a:t>
            </a:r>
            <a:r>
              <a:rPr lang="es-CO" sz="3200" dirty="0">
                <a:latin typeface="Arial Narrow" pitchFamily="34" charset="0"/>
              </a:rPr>
              <a:t>. </a:t>
            </a:r>
            <a:r>
              <a:rPr lang="es-CO" sz="3200" dirty="0" smtClean="0">
                <a:latin typeface="Arial Narrow" pitchFamily="34" charset="0"/>
              </a:rPr>
              <a:t>de la NTC 2050 dice Rotulado</a:t>
            </a:r>
            <a:r>
              <a:rPr lang="es-CO" sz="3200" dirty="0">
                <a:latin typeface="Arial Narrow" pitchFamily="34" charset="0"/>
              </a:rPr>
              <a:t>.</a:t>
            </a:r>
          </a:p>
          <a:p>
            <a:pPr algn="just"/>
            <a:r>
              <a:rPr lang="es-CO" sz="3200" dirty="0">
                <a:latin typeface="Arial Narrow" pitchFamily="34" charset="0"/>
              </a:rPr>
              <a:t>Nota. Para mayor información, véase la norma NTC 1332 Cables y alambres aislados con material </a:t>
            </a:r>
            <a:r>
              <a:rPr lang="es-CO" sz="3200" dirty="0" smtClean="0">
                <a:latin typeface="Arial Narrow" pitchFamily="34" charset="0"/>
              </a:rPr>
              <a:t>termoplástico</a:t>
            </a:r>
            <a:r>
              <a:rPr lang="es-CO" sz="3200" dirty="0">
                <a:latin typeface="Arial Narrow" pitchFamily="34" charset="0"/>
              </a:rPr>
              <a:t>. </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78" y="1484784"/>
            <a:ext cx="9124122" cy="3456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312917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9878" y="0"/>
            <a:ext cx="9163878" cy="6986528"/>
          </a:xfrm>
          <a:prstGeom prst="rect">
            <a:avLst/>
          </a:prstGeom>
        </p:spPr>
        <p:txBody>
          <a:bodyPr wrap="square">
            <a:spAutoFit/>
          </a:bodyPr>
          <a:lstStyle/>
          <a:p>
            <a:r>
              <a:rPr lang="es-CO" sz="3200" dirty="0" smtClean="0">
                <a:latin typeface="Arial Narrow" pitchFamily="34" charset="0"/>
              </a:rPr>
              <a:t>Todos los conductores eléctricos aislados deben ir Rotulados con </a:t>
            </a:r>
            <a:r>
              <a:rPr lang="es-CO" sz="3200" dirty="0">
                <a:latin typeface="Arial Narrow" pitchFamily="34" charset="0"/>
              </a:rPr>
              <a:t>la </a:t>
            </a:r>
            <a:r>
              <a:rPr lang="es-CO" sz="3200" dirty="0" smtClean="0">
                <a:latin typeface="Arial Narrow" pitchFamily="34" charset="0"/>
              </a:rPr>
              <a:t>información </a:t>
            </a:r>
            <a:r>
              <a:rPr lang="es-CO" sz="3200" dirty="0">
                <a:latin typeface="Arial Narrow" pitchFamily="34" charset="0"/>
              </a:rPr>
              <a:t>necesaria que indique los </a:t>
            </a:r>
            <a:r>
              <a:rPr lang="es-CO" sz="3200" dirty="0" smtClean="0">
                <a:latin typeface="Arial Narrow" pitchFamily="34" charset="0"/>
              </a:rPr>
              <a:t>siguientes: </a:t>
            </a:r>
            <a:endParaRPr lang="es-CO" sz="3200" dirty="0">
              <a:latin typeface="Arial Narrow" pitchFamily="34" charset="0"/>
            </a:endParaRPr>
          </a:p>
          <a:p>
            <a:pPr marL="457200" indent="-457200">
              <a:buFont typeface="Wingdings" pitchFamily="2" charset="2"/>
              <a:buChar char="Ø"/>
            </a:pPr>
            <a:r>
              <a:rPr lang="es-CO" sz="3200" dirty="0" smtClean="0">
                <a:latin typeface="Arial Narrow" pitchFamily="34" charset="0"/>
              </a:rPr>
              <a:t> </a:t>
            </a:r>
            <a:r>
              <a:rPr lang="es-CO" sz="3200" dirty="0">
                <a:latin typeface="Arial Narrow" pitchFamily="34" charset="0"/>
              </a:rPr>
              <a:t>La tensión nominal máxima que soporta el conductor. </a:t>
            </a:r>
            <a:endParaRPr lang="es-CO" sz="3200" dirty="0" smtClean="0">
              <a:latin typeface="Arial Narrow" pitchFamily="34" charset="0"/>
            </a:endParaRPr>
          </a:p>
          <a:p>
            <a:endParaRPr lang="es-CO" sz="3200" dirty="0">
              <a:latin typeface="Arial Narrow" pitchFamily="34" charset="0"/>
            </a:endParaRPr>
          </a:p>
          <a:p>
            <a:pPr marL="457200" indent="-457200">
              <a:buFont typeface="Wingdings" pitchFamily="2" charset="2"/>
              <a:buChar char="Ø"/>
            </a:pPr>
            <a:r>
              <a:rPr lang="es-CO" sz="3200" dirty="0" smtClean="0">
                <a:latin typeface="Arial Narrow" pitchFamily="34" charset="0"/>
              </a:rPr>
              <a:t> </a:t>
            </a:r>
            <a:r>
              <a:rPr lang="es-CO" sz="3200" dirty="0">
                <a:latin typeface="Arial Narrow" pitchFamily="34" charset="0"/>
              </a:rPr>
              <a:t>La letra o letras que indican el tipo de hilos o cables, tal como se especifica en otro lugar de este Código. </a:t>
            </a:r>
            <a:endParaRPr lang="es-CO" sz="3200" dirty="0" smtClean="0">
              <a:latin typeface="Arial Narrow" pitchFamily="34" charset="0"/>
            </a:endParaRPr>
          </a:p>
          <a:p>
            <a:endParaRPr lang="es-CO" sz="3200" dirty="0" smtClean="0">
              <a:latin typeface="Arial Narrow" pitchFamily="34" charset="0"/>
            </a:endParaRPr>
          </a:p>
          <a:p>
            <a:pPr marL="457200" indent="-457200">
              <a:buFont typeface="Wingdings" pitchFamily="2" charset="2"/>
              <a:buChar char="Ø"/>
            </a:pPr>
            <a:r>
              <a:rPr lang="es-CO" sz="3200" dirty="0" smtClean="0">
                <a:latin typeface="Arial Narrow" pitchFamily="34" charset="0"/>
              </a:rPr>
              <a:t> </a:t>
            </a:r>
            <a:r>
              <a:rPr lang="es-CO" sz="3200" dirty="0">
                <a:latin typeface="Arial Narrow" pitchFamily="34" charset="0"/>
              </a:rPr>
              <a:t>El nombre del fabricante, marca comercial u otra marca que permita identificar fácilmente a la </a:t>
            </a:r>
            <a:r>
              <a:rPr lang="es-CO" sz="3200" dirty="0" smtClean="0">
                <a:latin typeface="Arial Narrow" pitchFamily="34" charset="0"/>
              </a:rPr>
              <a:t>organización </a:t>
            </a:r>
            <a:r>
              <a:rPr lang="es-CO" sz="3200" dirty="0">
                <a:latin typeface="Arial Narrow" pitchFamily="34" charset="0"/>
              </a:rPr>
              <a:t>responsable del producto</a:t>
            </a:r>
            <a:r>
              <a:rPr lang="es-CO" sz="3200" dirty="0" smtClean="0">
                <a:latin typeface="Arial Narrow" pitchFamily="34" charset="0"/>
              </a:rPr>
              <a:t>.</a:t>
            </a:r>
          </a:p>
          <a:p>
            <a:r>
              <a:rPr lang="es-CO" sz="3200" dirty="0" smtClean="0">
                <a:latin typeface="Arial Narrow" pitchFamily="34" charset="0"/>
              </a:rPr>
              <a:t> </a:t>
            </a:r>
            <a:endParaRPr lang="es-CO" sz="3200" dirty="0">
              <a:latin typeface="Arial Narrow" pitchFamily="34" charset="0"/>
            </a:endParaRPr>
          </a:p>
          <a:p>
            <a:pPr marL="457200" indent="-457200">
              <a:buFont typeface="Wingdings" pitchFamily="2" charset="2"/>
              <a:buChar char="Ø"/>
            </a:pPr>
            <a:r>
              <a:rPr lang="es-CO" sz="3200" dirty="0" smtClean="0">
                <a:latin typeface="Arial Narrow" pitchFamily="34" charset="0"/>
              </a:rPr>
              <a:t>La </a:t>
            </a:r>
            <a:r>
              <a:rPr lang="es-CO" sz="3200" dirty="0">
                <a:latin typeface="Arial Narrow" pitchFamily="34" charset="0"/>
              </a:rPr>
              <a:t>sección transversal en mm2 (número AWG o </a:t>
            </a:r>
            <a:r>
              <a:rPr lang="es-CO" sz="3200" dirty="0" err="1">
                <a:latin typeface="Arial Narrow" pitchFamily="34" charset="0"/>
              </a:rPr>
              <a:t>kcmils</a:t>
            </a:r>
            <a:r>
              <a:rPr lang="es-CO" sz="3200" dirty="0">
                <a:latin typeface="Arial Narrow" pitchFamily="34" charset="0"/>
              </a:rPr>
              <a:t>). </a:t>
            </a:r>
          </a:p>
          <a:p>
            <a:endParaRPr lang="es-CO" sz="3200" dirty="0">
              <a:latin typeface="Arial Narrow" pitchFamily="34" charset="0"/>
            </a:endParaRPr>
          </a:p>
        </p:txBody>
      </p:sp>
    </p:spTree>
    <p:extLst>
      <p:ext uri="{BB962C8B-B14F-4D97-AF65-F5344CB8AC3E}">
        <p14:creationId xmlns:p14="http://schemas.microsoft.com/office/powerpoint/2010/main" val="29671783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0"/>
            <a:ext cx="9144000" cy="2062103"/>
          </a:xfrm>
          <a:prstGeom prst="rect">
            <a:avLst/>
          </a:prstGeom>
        </p:spPr>
        <p:txBody>
          <a:bodyPr wrap="square">
            <a:spAutoFit/>
          </a:bodyPr>
          <a:lstStyle/>
          <a:p>
            <a:pPr marL="457200" indent="-457200">
              <a:buFont typeface="Wingdings" pitchFamily="2" charset="2"/>
              <a:buChar char="Ø"/>
            </a:pPr>
            <a:r>
              <a:rPr lang="es-CO" sz="3200" dirty="0" smtClean="0">
                <a:latin typeface="Arial Narrow" pitchFamily="34" charset="0"/>
              </a:rPr>
              <a:t>Calibre </a:t>
            </a:r>
            <a:r>
              <a:rPr lang="es-CO" sz="3200" dirty="0">
                <a:latin typeface="Arial Narrow" pitchFamily="34" charset="0"/>
              </a:rPr>
              <a:t>AWG o la sección en </a:t>
            </a:r>
            <a:r>
              <a:rPr lang="es-CO" sz="3200" dirty="0" err="1">
                <a:latin typeface="Arial Narrow" pitchFamily="34" charset="0"/>
              </a:rPr>
              <a:t>kcmils</a:t>
            </a:r>
            <a:r>
              <a:rPr lang="es-CO" sz="3200" dirty="0">
                <a:latin typeface="Arial Narrow" pitchFamily="34" charset="0"/>
              </a:rPr>
              <a:t> se deben repetir a intervalos no superiores a 0,6 m. </a:t>
            </a:r>
          </a:p>
          <a:p>
            <a:r>
              <a:rPr lang="es-CO" sz="3200" dirty="0">
                <a:latin typeface="Arial Narrow" pitchFamily="34" charset="0"/>
              </a:rPr>
              <a:t>Todas las demás marcas se deben repetir a intervalos no superiores a 1 m.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4081289"/>
            <a:ext cx="3352530" cy="18927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1688" y="2826023"/>
            <a:ext cx="4294013" cy="20869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31688" y="5027687"/>
            <a:ext cx="3776067" cy="1830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Rectángulo"/>
          <p:cNvSpPr/>
          <p:nvPr/>
        </p:nvSpPr>
        <p:spPr>
          <a:xfrm>
            <a:off x="73833" y="2045370"/>
            <a:ext cx="8551868" cy="646331"/>
          </a:xfrm>
          <a:prstGeom prst="rect">
            <a:avLst/>
          </a:prstGeom>
        </p:spPr>
        <p:txBody>
          <a:bodyPr wrap="square">
            <a:spAutoFit/>
          </a:bodyPr>
          <a:lstStyle/>
          <a:p>
            <a:r>
              <a:rPr lang="es-CO" sz="3600" b="1" i="1" dirty="0" smtClean="0">
                <a:latin typeface="Arial Narrow" pitchFamily="34" charset="0"/>
              </a:rPr>
              <a:t>Tipos conductores para Acometidas</a:t>
            </a:r>
            <a:r>
              <a:rPr lang="es-CO" sz="2000" b="1" i="1" dirty="0" smtClean="0"/>
              <a:t>.</a:t>
            </a:r>
            <a:r>
              <a:rPr lang="es-CO" dirty="0" smtClean="0"/>
              <a:t> </a:t>
            </a:r>
            <a:endParaRPr lang="es-CO" dirty="0"/>
          </a:p>
        </p:txBody>
      </p:sp>
    </p:spTree>
    <p:extLst>
      <p:ext uri="{BB962C8B-B14F-4D97-AF65-F5344CB8AC3E}">
        <p14:creationId xmlns:p14="http://schemas.microsoft.com/office/powerpoint/2010/main" val="21167753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764704"/>
            <a:ext cx="8424935" cy="5472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995485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86138" y="1628800"/>
            <a:ext cx="5506342" cy="2420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4791992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0"/>
            <a:ext cx="9144000" cy="1323439"/>
          </a:xfrm>
          <a:prstGeom prst="rect">
            <a:avLst/>
          </a:prstGeom>
        </p:spPr>
        <p:txBody>
          <a:bodyPr wrap="square">
            <a:spAutoFit/>
          </a:bodyPr>
          <a:lstStyle/>
          <a:p>
            <a:pPr algn="ctr"/>
            <a:r>
              <a:rPr lang="es-CO" sz="4000" dirty="0" smtClean="0"/>
              <a:t>REPRESENTACION DE LOS CONDUCTORES ELECTRICOS</a:t>
            </a:r>
            <a:endParaRPr lang="es-CO" sz="2800" dirty="0"/>
          </a:p>
        </p:txBody>
      </p:sp>
      <p:sp>
        <p:nvSpPr>
          <p:cNvPr id="3" name="2 Rectángulo"/>
          <p:cNvSpPr/>
          <p:nvPr/>
        </p:nvSpPr>
        <p:spPr>
          <a:xfrm>
            <a:off x="17443" y="1556792"/>
            <a:ext cx="3609130" cy="707886"/>
          </a:xfrm>
          <a:prstGeom prst="rect">
            <a:avLst/>
          </a:prstGeom>
        </p:spPr>
        <p:txBody>
          <a:bodyPr wrap="none">
            <a:spAutoFit/>
          </a:bodyPr>
          <a:lstStyle/>
          <a:p>
            <a:r>
              <a:rPr lang="es-CO" sz="4000" dirty="0" smtClean="0"/>
              <a:t>Conductor Fases</a:t>
            </a:r>
            <a:endParaRPr lang="es-CO" sz="4000" dirty="0"/>
          </a:p>
        </p:txBody>
      </p:sp>
      <p:sp>
        <p:nvSpPr>
          <p:cNvPr id="4" name="3 Rectángulo"/>
          <p:cNvSpPr/>
          <p:nvPr/>
        </p:nvSpPr>
        <p:spPr>
          <a:xfrm>
            <a:off x="5087085" y="1674259"/>
            <a:ext cx="4073103" cy="707886"/>
          </a:xfrm>
          <a:prstGeom prst="rect">
            <a:avLst/>
          </a:prstGeom>
        </p:spPr>
        <p:txBody>
          <a:bodyPr wrap="none">
            <a:spAutoFit/>
          </a:bodyPr>
          <a:lstStyle/>
          <a:p>
            <a:r>
              <a:rPr lang="es-CO" sz="4000" dirty="0" smtClean="0"/>
              <a:t>Conductor Neutro</a:t>
            </a:r>
            <a:endParaRPr lang="es-CO" sz="4000" dirty="0"/>
          </a:p>
        </p:txBody>
      </p:sp>
      <p:sp>
        <p:nvSpPr>
          <p:cNvPr id="5" name="4 Rectángulo"/>
          <p:cNvSpPr/>
          <p:nvPr/>
        </p:nvSpPr>
        <p:spPr>
          <a:xfrm>
            <a:off x="1503050" y="4431015"/>
            <a:ext cx="6137899" cy="707886"/>
          </a:xfrm>
          <a:prstGeom prst="rect">
            <a:avLst/>
          </a:prstGeom>
        </p:spPr>
        <p:txBody>
          <a:bodyPr wrap="none">
            <a:spAutoFit/>
          </a:bodyPr>
          <a:lstStyle/>
          <a:p>
            <a:r>
              <a:rPr lang="es-CO" sz="4000" dirty="0" smtClean="0"/>
              <a:t>Conductor de puesta a tierra</a:t>
            </a:r>
            <a:endParaRPr lang="es-CO" sz="4000" dirty="0"/>
          </a:p>
        </p:txBody>
      </p:sp>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2624718"/>
            <a:ext cx="3563888" cy="1806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65894" y="2492896"/>
            <a:ext cx="3770602" cy="1800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06307" y="5138901"/>
            <a:ext cx="3531383" cy="1719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380357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456" y="29816"/>
            <a:ext cx="9137543" cy="707886"/>
          </a:xfrm>
          <a:prstGeom prst="rect">
            <a:avLst/>
          </a:prstGeom>
        </p:spPr>
        <p:txBody>
          <a:bodyPr wrap="square">
            <a:spAutoFit/>
          </a:bodyPr>
          <a:lstStyle/>
          <a:p>
            <a:pPr algn="ctr"/>
            <a:r>
              <a:rPr lang="es-CO" sz="4000" b="1" i="1" dirty="0">
                <a:latin typeface="Arial Narrow" pitchFamily="34" charset="0"/>
              </a:rPr>
              <a:t>CANALIZACIONES ELÉCTRICAS</a:t>
            </a:r>
          </a:p>
        </p:txBody>
      </p:sp>
      <p:sp>
        <p:nvSpPr>
          <p:cNvPr id="3" name="2 Rectángulo"/>
          <p:cNvSpPr/>
          <p:nvPr/>
        </p:nvSpPr>
        <p:spPr>
          <a:xfrm>
            <a:off x="6455" y="990244"/>
            <a:ext cx="9137543" cy="6494085"/>
          </a:xfrm>
          <a:prstGeom prst="rect">
            <a:avLst/>
          </a:prstGeom>
        </p:spPr>
        <p:txBody>
          <a:bodyPr wrap="square">
            <a:spAutoFit/>
          </a:bodyPr>
          <a:lstStyle/>
          <a:p>
            <a:pPr algn="just"/>
            <a:r>
              <a:rPr lang="es-CO" sz="3200" dirty="0" smtClean="0">
                <a:latin typeface="Arial Narrow" pitchFamily="34" charset="0"/>
              </a:rPr>
              <a:t>Se entiende por canalización eléctrica el dispositivo empleado en las instalaciones eléctricas para contener a los conductores, de manera que queden protegidos contra deterioro mecánico y contaminación, además protegen a la instalación contra incendios producidos por arcos eléctricos que se presentan en condiciones de cortocircuito.</a:t>
            </a:r>
          </a:p>
          <a:p>
            <a:pPr algn="just"/>
            <a:r>
              <a:rPr lang="es-CO" sz="3200" dirty="0" smtClean="0">
                <a:latin typeface="Arial Narrow" pitchFamily="34" charset="0"/>
              </a:rPr>
              <a:t> Las canalizaciones más comunes en las instalaciones eléctricas son:</a:t>
            </a:r>
          </a:p>
          <a:p>
            <a:pPr marL="457200" indent="-457200">
              <a:buFont typeface="Wingdings" pitchFamily="2" charset="2"/>
              <a:buChar char="q"/>
            </a:pPr>
            <a:r>
              <a:rPr lang="es-CO" sz="3200" dirty="0"/>
              <a:t>Los </a:t>
            </a:r>
            <a:r>
              <a:rPr lang="es-CO" sz="3200" dirty="0" smtClean="0"/>
              <a:t>Tubos </a:t>
            </a:r>
            <a:r>
              <a:rPr lang="es-CO" sz="3200" dirty="0"/>
              <a:t>conduit. </a:t>
            </a:r>
          </a:p>
          <a:p>
            <a:pPr marL="457200" indent="-457200">
              <a:buFont typeface="Wingdings" pitchFamily="2" charset="2"/>
              <a:buChar char="q"/>
            </a:pPr>
            <a:r>
              <a:rPr lang="es-CO" sz="3200" dirty="0" smtClean="0"/>
              <a:t>Las Bandejas porta cables</a:t>
            </a:r>
            <a:r>
              <a:rPr lang="es-CO" sz="3200" dirty="0"/>
              <a:t>. </a:t>
            </a:r>
          </a:p>
          <a:p>
            <a:pPr marL="457200" indent="-457200">
              <a:buFont typeface="Wingdings" pitchFamily="2" charset="2"/>
              <a:buChar char="q"/>
            </a:pPr>
            <a:r>
              <a:rPr lang="es-CO" sz="3200" dirty="0" smtClean="0"/>
              <a:t>Las Canaletas</a:t>
            </a:r>
          </a:p>
          <a:p>
            <a:pPr marL="457200" indent="-457200">
              <a:buFont typeface="Wingdings" pitchFamily="2" charset="2"/>
              <a:buChar char="q"/>
            </a:pPr>
            <a:r>
              <a:rPr lang="es-CO" sz="3200" dirty="0" smtClean="0"/>
              <a:t>Cajas </a:t>
            </a:r>
            <a:endParaRPr lang="es-CO" sz="3200" dirty="0"/>
          </a:p>
          <a:p>
            <a:pPr algn="just"/>
            <a:endParaRPr lang="es-CO" sz="3200" dirty="0">
              <a:latin typeface="Arial Narrow" pitchFamily="34" charset="0"/>
            </a:endParaRPr>
          </a:p>
        </p:txBody>
      </p:sp>
    </p:spTree>
    <p:extLst>
      <p:ext uri="{BB962C8B-B14F-4D97-AF65-F5344CB8AC3E}">
        <p14:creationId xmlns:p14="http://schemas.microsoft.com/office/powerpoint/2010/main" val="29510383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0"/>
            <a:ext cx="9144000" cy="6617196"/>
          </a:xfrm>
          <a:prstGeom prst="rect">
            <a:avLst/>
          </a:prstGeom>
        </p:spPr>
        <p:txBody>
          <a:bodyPr wrap="square">
            <a:spAutoFit/>
          </a:bodyPr>
          <a:lstStyle/>
          <a:p>
            <a:r>
              <a:rPr lang="es-CO" sz="4000" b="1" i="1" dirty="0" smtClean="0">
                <a:latin typeface="Arial Narrow" pitchFamily="34" charset="0"/>
              </a:rPr>
              <a:t>Canalizaciones </a:t>
            </a:r>
            <a:r>
              <a:rPr lang="es-CO" sz="4000" b="1" i="1" dirty="0">
                <a:latin typeface="Arial Narrow" pitchFamily="34" charset="0"/>
              </a:rPr>
              <a:t>para instalaciones </a:t>
            </a:r>
            <a:r>
              <a:rPr lang="es-CO" sz="4000" b="1" i="1" dirty="0" smtClean="0">
                <a:latin typeface="Arial Narrow" pitchFamily="34" charset="0"/>
              </a:rPr>
              <a:t>internas</a:t>
            </a:r>
            <a:endParaRPr lang="es-CO" sz="3200" b="1" i="1" dirty="0" smtClean="0">
              <a:latin typeface="Arial Narrow" pitchFamily="34" charset="0"/>
            </a:endParaRPr>
          </a:p>
          <a:p>
            <a:r>
              <a:rPr lang="es-CO" sz="3200" i="1" dirty="0" smtClean="0">
                <a:latin typeface="Arial Narrow" pitchFamily="34" charset="0"/>
              </a:rPr>
              <a:t>En instalaciones </a:t>
            </a:r>
            <a:r>
              <a:rPr lang="es-CO" sz="3200" i="1" dirty="0">
                <a:latin typeface="Arial Narrow" pitchFamily="34" charset="0"/>
              </a:rPr>
              <a:t>residenciales y </a:t>
            </a:r>
            <a:r>
              <a:rPr lang="es-CO" sz="3200" i="1" dirty="0" smtClean="0">
                <a:latin typeface="Arial Narrow" pitchFamily="34" charset="0"/>
              </a:rPr>
              <a:t> comerciales se utilizan:      </a:t>
            </a:r>
            <a:r>
              <a:rPr lang="es-CO" sz="3200" i="1" dirty="0">
                <a:latin typeface="Arial Narrow" pitchFamily="34" charset="0"/>
              </a:rPr>
              <a:t>• Ductos enterrados y empotrados, </a:t>
            </a:r>
            <a:r>
              <a:rPr lang="es-CO" sz="3200" i="1" dirty="0" smtClean="0">
                <a:latin typeface="Arial Narrow" pitchFamily="34" charset="0"/>
              </a:rPr>
              <a:t>utilizando tubería </a:t>
            </a:r>
            <a:r>
              <a:rPr lang="es-CO" sz="3200" i="1" dirty="0">
                <a:latin typeface="Arial Narrow" pitchFamily="34" charset="0"/>
              </a:rPr>
              <a:t>de PVC o metálica. </a:t>
            </a:r>
            <a:endParaRPr lang="es-CO" sz="3200" i="1" dirty="0" smtClean="0">
              <a:latin typeface="Arial Narrow" pitchFamily="34" charset="0"/>
            </a:endParaRPr>
          </a:p>
          <a:p>
            <a:r>
              <a:rPr lang="es-CO" sz="3200" i="1" dirty="0">
                <a:latin typeface="Arial Narrow" pitchFamily="34" charset="0"/>
              </a:rPr>
              <a:t>• Ductos expuestos, tales como las tuberías metálicas y las </a:t>
            </a:r>
            <a:r>
              <a:rPr lang="es-CO" sz="3200" i="1" dirty="0" smtClean="0">
                <a:latin typeface="Arial Narrow" pitchFamily="34" charset="0"/>
              </a:rPr>
              <a:t>canaletas.</a:t>
            </a:r>
          </a:p>
          <a:p>
            <a:endParaRPr lang="es-CO" sz="3200" i="1" dirty="0" smtClean="0">
              <a:latin typeface="Arial Narrow" pitchFamily="34" charset="0"/>
            </a:endParaRPr>
          </a:p>
          <a:p>
            <a:r>
              <a:rPr lang="es-CO" sz="3200" i="1" dirty="0" smtClean="0">
                <a:latin typeface="Arial Narrow" pitchFamily="34" charset="0"/>
              </a:rPr>
              <a:t>En instalaciones industriales se usan:</a:t>
            </a:r>
            <a:endParaRPr lang="es-CO" sz="3200" i="1" dirty="0">
              <a:latin typeface="Arial Narrow" pitchFamily="34" charset="0"/>
            </a:endParaRPr>
          </a:p>
          <a:p>
            <a:r>
              <a:rPr lang="es-CO" sz="3200" i="1" dirty="0" smtClean="0">
                <a:latin typeface="Arial Narrow" pitchFamily="34" charset="0"/>
              </a:rPr>
              <a:t>• </a:t>
            </a:r>
            <a:r>
              <a:rPr lang="es-CO" sz="3200" i="1" dirty="0">
                <a:latin typeface="Arial Narrow" pitchFamily="34" charset="0"/>
              </a:rPr>
              <a:t>Ductos expuestos, tales como las tuberías metálicas y las bandas porta cables. </a:t>
            </a:r>
            <a:endParaRPr lang="es-CO" sz="3200" i="1" dirty="0" smtClean="0">
              <a:latin typeface="Arial Narrow" pitchFamily="34" charset="0"/>
            </a:endParaRPr>
          </a:p>
          <a:p>
            <a:endParaRPr lang="es-CO" sz="3200" i="1" dirty="0" smtClean="0">
              <a:latin typeface="Arial Narrow" pitchFamily="34" charset="0"/>
            </a:endParaRPr>
          </a:p>
          <a:p>
            <a:r>
              <a:rPr lang="es-CO" sz="3200" dirty="0">
                <a:latin typeface="Arial Narrow" pitchFamily="34" charset="0"/>
              </a:rPr>
              <a:t>Según el proceso </a:t>
            </a:r>
            <a:r>
              <a:rPr lang="es-CO" sz="3200" dirty="0" smtClean="0">
                <a:latin typeface="Arial Narrow" pitchFamily="34" charset="0"/>
              </a:rPr>
              <a:t>de fabricación </a:t>
            </a:r>
            <a:r>
              <a:rPr lang="es-CO" sz="3200" dirty="0">
                <a:latin typeface="Arial Narrow" pitchFamily="34" charset="0"/>
              </a:rPr>
              <a:t>y acabado se define como tubo al tramo de tubería de longitud normalizada</a:t>
            </a:r>
            <a:r>
              <a:rPr lang="es-CO" sz="3200" dirty="0" smtClean="0">
                <a:latin typeface="Arial Narrow" pitchFamily="34" charset="0"/>
              </a:rPr>
              <a:t>, común -</a:t>
            </a:r>
            <a:endParaRPr lang="es-CO" sz="3200" dirty="0">
              <a:latin typeface="Arial Narrow" pitchFamily="34" charset="0"/>
            </a:endParaRPr>
          </a:p>
        </p:txBody>
      </p:sp>
    </p:spTree>
    <p:extLst>
      <p:ext uri="{BB962C8B-B14F-4D97-AF65-F5344CB8AC3E}">
        <p14:creationId xmlns:p14="http://schemas.microsoft.com/office/powerpoint/2010/main" val="52486892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0"/>
            <a:ext cx="9144000" cy="7478970"/>
          </a:xfrm>
          <a:prstGeom prst="rect">
            <a:avLst/>
          </a:prstGeom>
        </p:spPr>
        <p:txBody>
          <a:bodyPr wrap="square">
            <a:spAutoFit/>
          </a:bodyPr>
          <a:lstStyle/>
          <a:p>
            <a:r>
              <a:rPr lang="es-CO" sz="3200" i="1" dirty="0" smtClean="0">
                <a:latin typeface="Arial Narrow" pitchFamily="34" charset="0"/>
              </a:rPr>
              <a:t>mente </a:t>
            </a:r>
            <a:r>
              <a:rPr lang="es-CO" sz="3200" i="1" dirty="0">
                <a:latin typeface="Arial Narrow" pitchFamily="34" charset="0"/>
              </a:rPr>
              <a:t>de 3 ó 6 m, y que además presenta en sus extremos un acabado con rosca o acampanamiento, según el material de fabricación, metal o plástico </a:t>
            </a:r>
            <a:r>
              <a:rPr lang="es-CO" sz="3200" i="1" dirty="0" smtClean="0">
                <a:latin typeface="Arial Narrow" pitchFamily="34" charset="0"/>
              </a:rPr>
              <a:t>respectivamente.</a:t>
            </a:r>
          </a:p>
          <a:p>
            <a:endParaRPr lang="es-CO" sz="3200" i="1" dirty="0" smtClean="0">
              <a:latin typeface="Arial Narrow" pitchFamily="34" charset="0"/>
            </a:endParaRPr>
          </a:p>
          <a:p>
            <a:r>
              <a:rPr lang="es-ES" sz="3200" dirty="0">
                <a:latin typeface="Arial Narrow" pitchFamily="34" charset="0"/>
              </a:rPr>
              <a:t>A su vez la tubería se define como  aquella que se fabrica en longitudes  mayores de las normalizadas para los tubos y que además requieren de accesorios adicionales para su instalación.</a:t>
            </a:r>
            <a:endParaRPr lang="es-CO" sz="3200" dirty="0">
              <a:latin typeface="Arial Narrow" pitchFamily="34" charset="0"/>
            </a:endParaRPr>
          </a:p>
          <a:p>
            <a:r>
              <a:rPr lang="es-ES" sz="3200" dirty="0"/>
              <a:t> </a:t>
            </a:r>
            <a:endParaRPr lang="es-CO" sz="3200" dirty="0"/>
          </a:p>
          <a:p>
            <a:r>
              <a:rPr lang="es-ES" sz="3200" dirty="0">
                <a:latin typeface="Arial Narrow" pitchFamily="34" charset="0"/>
              </a:rPr>
              <a:t>Debido a su gran utilidad existen diferentes clases de tubos:</a:t>
            </a:r>
            <a:endParaRPr lang="es-CO" sz="3200" i="1" dirty="0" smtClean="0">
              <a:latin typeface="Arial Narrow" pitchFamily="34" charset="0"/>
            </a:endParaRPr>
          </a:p>
          <a:p>
            <a:r>
              <a:rPr lang="es-CO" sz="3200" i="1" dirty="0" smtClean="0">
                <a:latin typeface="Arial Narrow" pitchFamily="34" charset="0"/>
              </a:rPr>
              <a:t>Los Tubos puedes ser:</a:t>
            </a:r>
          </a:p>
          <a:p>
            <a:endParaRPr lang="es-CO" sz="3200" i="1" dirty="0">
              <a:latin typeface="Arial Narrow" pitchFamily="34" charset="0"/>
            </a:endParaRPr>
          </a:p>
          <a:p>
            <a:r>
              <a:rPr lang="es-ES" sz="3200" b="1" dirty="0">
                <a:latin typeface="Arial Narrow" pitchFamily="34" charset="0"/>
              </a:rPr>
              <a:t>TUBOS METÁLICOS RÍGIDOS</a:t>
            </a:r>
            <a:r>
              <a:rPr lang="es-ES" sz="3200" b="1" dirty="0"/>
              <a:t>: </a:t>
            </a:r>
            <a:r>
              <a:rPr lang="es-ES" sz="3200" dirty="0"/>
              <a:t>Más conocidos como  tubos </a:t>
            </a:r>
            <a:r>
              <a:rPr lang="es-ES" sz="3200" dirty="0" smtClean="0"/>
              <a:t>conduit, existen tubos metálicos  galvanizados</a:t>
            </a:r>
            <a:endParaRPr lang="es-CO" sz="3200" dirty="0"/>
          </a:p>
          <a:p>
            <a:endParaRPr lang="es-CO" sz="3200" i="1" dirty="0" smtClean="0">
              <a:latin typeface="Arial Narrow" pitchFamily="34" charset="0"/>
            </a:endParaRPr>
          </a:p>
        </p:txBody>
      </p:sp>
    </p:spTree>
    <p:extLst>
      <p:ext uri="{BB962C8B-B14F-4D97-AF65-F5344CB8AC3E}">
        <p14:creationId xmlns:p14="http://schemas.microsoft.com/office/powerpoint/2010/main" val="172005523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20081"/>
            <a:ext cx="9144000" cy="6678751"/>
          </a:xfrm>
          <a:prstGeom prst="rect">
            <a:avLst/>
          </a:prstGeom>
        </p:spPr>
        <p:txBody>
          <a:bodyPr wrap="square">
            <a:spAutoFit/>
          </a:bodyPr>
          <a:lstStyle/>
          <a:p>
            <a:r>
              <a:rPr lang="es-CO" sz="3200" dirty="0" smtClean="0">
                <a:latin typeface="Arial Narrow" pitchFamily="34" charset="0"/>
              </a:rPr>
              <a:t>Tipo IMC y tipo EMT.</a:t>
            </a:r>
          </a:p>
          <a:p>
            <a:pPr algn="just"/>
            <a:r>
              <a:rPr lang="es-ES" sz="3200" dirty="0">
                <a:latin typeface="Arial Narrow" pitchFamily="34" charset="0"/>
              </a:rPr>
              <a:t>Los tubos metálicos tienen mayor resistencia mecánica, mejor conductividad eléctrica y mayor resistencia </a:t>
            </a:r>
            <a:r>
              <a:rPr lang="es-ES" sz="3200" dirty="0" smtClean="0">
                <a:latin typeface="Arial Narrow" pitchFamily="34" charset="0"/>
              </a:rPr>
              <a:t>térmica que los tubos plásticos.</a:t>
            </a:r>
          </a:p>
          <a:p>
            <a:r>
              <a:rPr lang="es-CO" sz="3600" b="1" i="1" dirty="0" smtClean="0">
                <a:latin typeface="Arial Narrow" pitchFamily="34" charset="0"/>
              </a:rPr>
              <a:t>TUBOS </a:t>
            </a:r>
            <a:r>
              <a:rPr lang="es-CO" sz="3200" b="1" i="1" dirty="0" smtClean="0">
                <a:latin typeface="Arial Narrow" pitchFamily="34" charset="0"/>
              </a:rPr>
              <a:t>PLASTICOS</a:t>
            </a:r>
            <a:r>
              <a:rPr lang="es-CO" sz="3600" b="1" i="1" dirty="0" smtClean="0">
                <a:latin typeface="Arial Narrow" pitchFamily="34" charset="0"/>
              </a:rPr>
              <a:t>:  </a:t>
            </a:r>
            <a:r>
              <a:rPr lang="es-CO" sz="3600" i="1" dirty="0" smtClean="0">
                <a:latin typeface="Arial Narrow" pitchFamily="34" charset="0"/>
              </a:rPr>
              <a:t>s</a:t>
            </a:r>
            <a:r>
              <a:rPr lang="es-CO" sz="3200" dirty="0" smtClean="0">
                <a:latin typeface="Arial Narrow" pitchFamily="34" charset="0"/>
              </a:rPr>
              <a:t>on </a:t>
            </a:r>
            <a:r>
              <a:rPr lang="es-CO" sz="3200" dirty="0">
                <a:latin typeface="Arial Narrow" pitchFamily="34" charset="0"/>
              </a:rPr>
              <a:t>tubos elaborados  a base de policloruro de vinilo. Son de color </a:t>
            </a:r>
            <a:r>
              <a:rPr lang="es-CO" sz="3200" dirty="0" smtClean="0">
                <a:latin typeface="Arial Narrow" pitchFamily="34" charset="0"/>
              </a:rPr>
              <a:t>verde. Dichos ductos son </a:t>
            </a:r>
            <a:r>
              <a:rPr lang="es-CO" sz="3200" dirty="0">
                <a:latin typeface="Arial Narrow" pitchFamily="34" charset="0"/>
              </a:rPr>
              <a:t>de gran utilidad debido a las ventajas que presentan, tales como:</a:t>
            </a:r>
          </a:p>
          <a:p>
            <a:pPr marL="457200" indent="-457200">
              <a:buFont typeface="Wingdings" pitchFamily="2" charset="2"/>
              <a:buChar char="ü"/>
            </a:pPr>
            <a:r>
              <a:rPr lang="es-CO" sz="2800" dirty="0" smtClean="0">
                <a:latin typeface="Arial Narrow" pitchFamily="34" charset="0"/>
              </a:rPr>
              <a:t> </a:t>
            </a:r>
            <a:r>
              <a:rPr lang="es-CO" sz="2800" dirty="0">
                <a:latin typeface="Arial Narrow" pitchFamily="34" charset="0"/>
              </a:rPr>
              <a:t>Alta resistencia a los agentes químicos y atmosféricos (humedad, fuego, sol, </a:t>
            </a:r>
            <a:r>
              <a:rPr lang="es-CO" sz="2800" dirty="0" smtClean="0">
                <a:latin typeface="Arial Narrow" pitchFamily="34" charset="0"/>
              </a:rPr>
              <a:t>etc.)</a:t>
            </a:r>
            <a:endParaRPr lang="es-CO" sz="2800" dirty="0">
              <a:latin typeface="Arial Narrow" pitchFamily="34" charset="0"/>
            </a:endParaRPr>
          </a:p>
          <a:p>
            <a:pPr marL="457200" indent="-457200">
              <a:buFont typeface="Wingdings" pitchFamily="2" charset="2"/>
              <a:buChar char="ü"/>
            </a:pPr>
            <a:r>
              <a:rPr lang="es-CO" sz="2800" dirty="0" smtClean="0">
                <a:latin typeface="Arial Narrow" pitchFamily="34" charset="0"/>
              </a:rPr>
              <a:t>Buen </a:t>
            </a:r>
            <a:r>
              <a:rPr lang="es-CO" sz="2800" dirty="0">
                <a:latin typeface="Arial Narrow" pitchFamily="34" charset="0"/>
              </a:rPr>
              <a:t>aislante eléctrico</a:t>
            </a:r>
          </a:p>
          <a:p>
            <a:pPr marL="457200" indent="-457200">
              <a:buFont typeface="Wingdings" pitchFamily="2" charset="2"/>
              <a:buChar char="ü"/>
            </a:pPr>
            <a:r>
              <a:rPr lang="es-CO" sz="2800" dirty="0" smtClean="0">
                <a:latin typeface="Arial Narrow" pitchFamily="34" charset="0"/>
              </a:rPr>
              <a:t>Peso </a:t>
            </a:r>
            <a:r>
              <a:rPr lang="es-CO" sz="2800" dirty="0">
                <a:latin typeface="Arial Narrow" pitchFamily="34" charset="0"/>
              </a:rPr>
              <a:t>ligero (5 veces menos que los ductos metálicos)</a:t>
            </a:r>
          </a:p>
          <a:p>
            <a:pPr marL="457200" indent="-457200">
              <a:buFont typeface="Wingdings" pitchFamily="2" charset="2"/>
              <a:buChar char="ü"/>
            </a:pPr>
            <a:r>
              <a:rPr lang="es-CO" sz="2800" dirty="0" smtClean="0">
                <a:latin typeface="Arial Narrow" pitchFamily="34" charset="0"/>
              </a:rPr>
              <a:t>Fácil </a:t>
            </a:r>
            <a:r>
              <a:rPr lang="es-CO" sz="2800" dirty="0">
                <a:latin typeface="Arial Narrow" pitchFamily="34" charset="0"/>
              </a:rPr>
              <a:t>instalación, corte y doblado</a:t>
            </a:r>
          </a:p>
          <a:p>
            <a:pPr marL="457200" indent="-457200">
              <a:buFont typeface="Wingdings" pitchFamily="2" charset="2"/>
              <a:buChar char="ü"/>
            </a:pPr>
            <a:r>
              <a:rPr lang="es-CO" sz="2800" dirty="0" smtClean="0">
                <a:latin typeface="Arial Narrow" pitchFamily="34" charset="0"/>
              </a:rPr>
              <a:t>Bajo costo.  </a:t>
            </a:r>
            <a:endParaRPr lang="es-CO" sz="2800" dirty="0">
              <a:latin typeface="Arial Narrow" pitchFamily="34" charset="0"/>
            </a:endParaRPr>
          </a:p>
        </p:txBody>
      </p:sp>
    </p:spTree>
    <p:extLst>
      <p:ext uri="{BB962C8B-B14F-4D97-AF65-F5344CB8AC3E}">
        <p14:creationId xmlns:p14="http://schemas.microsoft.com/office/powerpoint/2010/main" val="141669092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0"/>
            <a:ext cx="9144000" cy="6494085"/>
          </a:xfrm>
          <a:prstGeom prst="rect">
            <a:avLst/>
          </a:prstGeom>
        </p:spPr>
        <p:txBody>
          <a:bodyPr wrap="square">
            <a:spAutoFit/>
          </a:bodyPr>
          <a:lstStyle/>
          <a:p>
            <a:r>
              <a:rPr lang="es-CO" sz="3200" dirty="0">
                <a:latin typeface="Arial Narrow" pitchFamily="34" charset="0"/>
              </a:rPr>
              <a:t>Según la norma ANSI / IEEE </a:t>
            </a:r>
            <a:r>
              <a:rPr lang="es-CO" sz="3200" dirty="0" err="1">
                <a:latin typeface="Arial Narrow" pitchFamily="34" charset="0"/>
              </a:rPr>
              <a:t>Std</a:t>
            </a:r>
            <a:r>
              <a:rPr lang="es-CO" sz="3200" dirty="0">
                <a:latin typeface="Arial Narrow" pitchFamily="34" charset="0"/>
              </a:rPr>
              <a:t>. 422/1986, el tubo de PVC está clasificado como:</a:t>
            </a:r>
          </a:p>
          <a:p>
            <a:r>
              <a:rPr lang="es-CO" sz="3200" dirty="0">
                <a:latin typeface="Arial Narrow" pitchFamily="34" charset="0"/>
              </a:rPr>
              <a:t> 	</a:t>
            </a:r>
          </a:p>
          <a:p>
            <a:r>
              <a:rPr lang="es-CO" sz="3200" dirty="0">
                <a:latin typeface="Arial Narrow" pitchFamily="34" charset="0"/>
              </a:rPr>
              <a:t>Tubo de PVC tipo liviano (Tipo EB</a:t>
            </a:r>
            <a:r>
              <a:rPr lang="es-CO" sz="3200" dirty="0" smtClean="0">
                <a:latin typeface="Arial Narrow" pitchFamily="34" charset="0"/>
              </a:rPr>
              <a:t>): para </a:t>
            </a:r>
            <a:r>
              <a:rPr lang="es-CO" sz="3200" dirty="0">
                <a:latin typeface="Arial Narrow" pitchFamily="34" charset="0"/>
              </a:rPr>
              <a:t>instalar embebido en concreto, en ambientes húmedos y corrosivos</a:t>
            </a:r>
            <a:r>
              <a:rPr lang="es-CO" sz="3200" dirty="0" smtClean="0">
                <a:latin typeface="Arial Narrow" pitchFamily="34" charset="0"/>
              </a:rPr>
              <a:t>.</a:t>
            </a:r>
          </a:p>
          <a:p>
            <a:endParaRPr lang="es-CO" sz="3200" dirty="0">
              <a:latin typeface="Arial Narrow" pitchFamily="34" charset="0"/>
            </a:endParaRPr>
          </a:p>
          <a:p>
            <a:pPr algn="just"/>
            <a:r>
              <a:rPr lang="es-CO" sz="3200" dirty="0">
                <a:latin typeface="Arial Narrow" pitchFamily="34" charset="0"/>
              </a:rPr>
              <a:t>Tubo de PVC tipo pesado (Tipo DB</a:t>
            </a:r>
            <a:r>
              <a:rPr lang="es-CO" sz="3200" dirty="0" smtClean="0">
                <a:latin typeface="Arial Narrow" pitchFamily="34" charset="0"/>
              </a:rPr>
              <a:t>): para </a:t>
            </a:r>
            <a:r>
              <a:rPr lang="es-CO" sz="3200" dirty="0">
                <a:latin typeface="Arial Narrow" pitchFamily="34" charset="0"/>
              </a:rPr>
              <a:t>instalar enterrado o expuesto </a:t>
            </a:r>
            <a:r>
              <a:rPr lang="es-CO" sz="3200" dirty="0" smtClean="0">
                <a:latin typeface="Arial Narrow" pitchFamily="34" charset="0"/>
              </a:rPr>
              <a:t>en sitios </a:t>
            </a:r>
            <a:r>
              <a:rPr lang="es-CO" sz="3200" dirty="0">
                <a:latin typeface="Arial Narrow" pitchFamily="34" charset="0"/>
              </a:rPr>
              <a:t>de trabajo pesado, húmedos y </a:t>
            </a:r>
            <a:r>
              <a:rPr lang="es-CO" sz="3200" dirty="0" err="1" smtClean="0">
                <a:latin typeface="Arial Narrow" pitchFamily="34" charset="0"/>
              </a:rPr>
              <a:t>altamen</a:t>
            </a:r>
            <a:r>
              <a:rPr lang="es-CO" sz="3200" dirty="0" smtClean="0">
                <a:latin typeface="Arial Narrow" pitchFamily="34" charset="0"/>
              </a:rPr>
              <a:t>-te </a:t>
            </a:r>
            <a:r>
              <a:rPr lang="es-CO" sz="3200" dirty="0">
                <a:latin typeface="Arial Narrow" pitchFamily="34" charset="0"/>
              </a:rPr>
              <a:t>corrosivos</a:t>
            </a:r>
            <a:r>
              <a:rPr lang="es-CO" sz="3200" dirty="0" smtClean="0">
                <a:latin typeface="Arial Narrow" pitchFamily="34" charset="0"/>
              </a:rPr>
              <a:t>. </a:t>
            </a:r>
            <a:r>
              <a:rPr lang="es-CO" sz="3200" dirty="0">
                <a:latin typeface="Arial Narrow" pitchFamily="34" charset="0"/>
              </a:rPr>
              <a:t>En la sección 347 del código Eléctrico Nacional – Norma </a:t>
            </a:r>
            <a:r>
              <a:rPr lang="es-CO" sz="3200" dirty="0" smtClean="0">
                <a:latin typeface="Arial Narrow" pitchFamily="34" charset="0"/>
              </a:rPr>
              <a:t>ICONTEC 2050</a:t>
            </a:r>
            <a:r>
              <a:rPr lang="es-CO" sz="3200" dirty="0">
                <a:latin typeface="Arial Narrow" pitchFamily="34" charset="0"/>
              </a:rPr>
              <a:t>, se indica claramente que puede ser instalado en forma expuesta siempre que se</a:t>
            </a:r>
          </a:p>
          <a:p>
            <a:pPr algn="just"/>
            <a:r>
              <a:rPr lang="es-CO" sz="3200" dirty="0">
                <a:latin typeface="Arial Narrow" pitchFamily="34" charset="0"/>
              </a:rPr>
              <a:t>garantice que no estará sometido a daños físicos y esté certificado para tal fin por </a:t>
            </a:r>
            <a:r>
              <a:rPr lang="es-CO" sz="3200" dirty="0" smtClean="0">
                <a:latin typeface="Arial Narrow" pitchFamily="34" charset="0"/>
              </a:rPr>
              <a:t>el fabricante</a:t>
            </a:r>
            <a:r>
              <a:rPr lang="es-CO" sz="3200" dirty="0">
                <a:latin typeface="Arial Narrow" pitchFamily="34" charset="0"/>
              </a:rPr>
              <a:t>.</a:t>
            </a:r>
          </a:p>
        </p:txBody>
      </p:sp>
    </p:spTree>
    <p:extLst>
      <p:ext uri="{BB962C8B-B14F-4D97-AF65-F5344CB8AC3E}">
        <p14:creationId xmlns:p14="http://schemas.microsoft.com/office/powerpoint/2010/main" val="271336397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0"/>
            <a:ext cx="3168351" cy="584775"/>
          </a:xfrm>
          <a:prstGeom prst="rect">
            <a:avLst/>
          </a:prstGeom>
        </p:spPr>
        <p:txBody>
          <a:bodyPr wrap="square">
            <a:spAutoFit/>
          </a:bodyPr>
          <a:lstStyle/>
          <a:p>
            <a:r>
              <a:rPr lang="es-CO" sz="3200" b="1" i="1" dirty="0">
                <a:latin typeface="Arial Narrow" pitchFamily="34" charset="0"/>
              </a:rPr>
              <a:t>Tubo Conduit PVC</a:t>
            </a:r>
          </a:p>
        </p:txBody>
      </p:sp>
      <p:sp>
        <p:nvSpPr>
          <p:cNvPr id="3" name="2 Rectángulo"/>
          <p:cNvSpPr/>
          <p:nvPr/>
        </p:nvSpPr>
        <p:spPr>
          <a:xfrm>
            <a:off x="5585989" y="117660"/>
            <a:ext cx="3239413" cy="584775"/>
          </a:xfrm>
          <a:prstGeom prst="rect">
            <a:avLst/>
          </a:prstGeom>
        </p:spPr>
        <p:txBody>
          <a:bodyPr wrap="none">
            <a:spAutoFit/>
          </a:bodyPr>
          <a:lstStyle/>
          <a:p>
            <a:r>
              <a:rPr lang="es-CO" sz="3200" b="1" i="1" dirty="0">
                <a:latin typeface="Arial Narrow" pitchFamily="34" charset="0"/>
              </a:rPr>
              <a:t>Tubo </a:t>
            </a:r>
            <a:r>
              <a:rPr lang="es-CO" sz="3200" b="1" i="1" dirty="0" smtClean="0">
                <a:latin typeface="Arial Narrow" pitchFamily="34" charset="0"/>
              </a:rPr>
              <a:t> Conduit EMT</a:t>
            </a:r>
            <a:endParaRPr lang="es-CO" sz="3200" b="1" i="1" dirty="0">
              <a:latin typeface="Arial Narrow" pitchFamily="34" charset="0"/>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31" y="584775"/>
            <a:ext cx="3170582" cy="1862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7636" y="584775"/>
            <a:ext cx="2191207" cy="17644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447244"/>
            <a:ext cx="2411759" cy="2133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11759" y="2447244"/>
            <a:ext cx="2103737" cy="2133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20072" y="2447244"/>
            <a:ext cx="1719064" cy="2133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5"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39136" y="2447244"/>
            <a:ext cx="2204864" cy="2133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6"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20073" y="4581128"/>
            <a:ext cx="1985622" cy="2276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7" name="Picture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205695" y="4581128"/>
            <a:ext cx="1938305" cy="2276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9532207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0" y="1825"/>
            <a:ext cx="9144000" cy="7478970"/>
          </a:xfrm>
          <a:prstGeom prst="rect">
            <a:avLst/>
          </a:prstGeom>
        </p:spPr>
        <p:txBody>
          <a:bodyPr wrap="square">
            <a:spAutoFit/>
          </a:bodyPr>
          <a:lstStyle/>
          <a:p>
            <a:r>
              <a:rPr lang="es-CO" sz="3200" b="1" dirty="0" smtClean="0">
                <a:latin typeface="Arial Narrow" pitchFamily="34" charset="0"/>
              </a:rPr>
              <a:t>Área </a:t>
            </a:r>
            <a:r>
              <a:rPr lang="es-CO" sz="3200" b="1" dirty="0">
                <a:latin typeface="Arial Narrow" pitchFamily="34" charset="0"/>
              </a:rPr>
              <a:t>de llenado de los tubos conduit.</a:t>
            </a:r>
            <a:endParaRPr lang="es-CO" sz="3200" dirty="0">
              <a:latin typeface="Arial Narrow" pitchFamily="34" charset="0"/>
            </a:endParaRPr>
          </a:p>
          <a:p>
            <a:pPr algn="just"/>
            <a:r>
              <a:rPr lang="es-CO" sz="3200" dirty="0">
                <a:latin typeface="Arial Narrow" pitchFamily="34" charset="0"/>
              </a:rPr>
              <a:t>Normalmente</a:t>
            </a:r>
            <a:r>
              <a:rPr lang="es-CO" sz="3200" dirty="0" smtClean="0">
                <a:latin typeface="Arial Narrow" pitchFamily="34" charset="0"/>
              </a:rPr>
              <a:t>, los conductores en las instalaciones eléctricas se encuentran alojados, ya sea en tubos conduit o en otro tipo de canalización.</a:t>
            </a:r>
          </a:p>
          <a:p>
            <a:pPr algn="just"/>
            <a:r>
              <a:rPr lang="es-CO" sz="3200" dirty="0" smtClean="0">
                <a:latin typeface="Arial Narrow" pitchFamily="34" charset="0"/>
              </a:rPr>
              <a:t> Los conductores están limitados </a:t>
            </a:r>
            <a:r>
              <a:rPr lang="es-CO" sz="3200" dirty="0">
                <a:latin typeface="Arial Narrow" pitchFamily="34" charset="0"/>
              </a:rPr>
              <a:t>en su capacidad de conducción de corriente por el calentamiento, debido a las limitaciones que se tienen en la disipación de calor y a que el aislamiento mismo presenta también limitaciones de tipo térmico, en consecuencia a estas restricciones térmicas, el número de conductores dentro de un tubo conduit se limita de manera tal que permita un arreglo físico de conductores, de acuerdo a la sección transversal del tubo conduit o de la canalización facilitando el alojamiento de aire necesario para disipar el calor.</a:t>
            </a:r>
          </a:p>
          <a:p>
            <a:endParaRPr lang="es-CO" sz="3200" dirty="0">
              <a:latin typeface="Arial Narrow" pitchFamily="34" charset="0"/>
            </a:endParaRPr>
          </a:p>
        </p:txBody>
      </p:sp>
    </p:spTree>
    <p:extLst>
      <p:ext uri="{BB962C8B-B14F-4D97-AF65-F5344CB8AC3E}">
        <p14:creationId xmlns:p14="http://schemas.microsoft.com/office/powerpoint/2010/main" val="347856719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59636" y="12680"/>
            <a:ext cx="9203635" cy="3046988"/>
          </a:xfrm>
          <a:prstGeom prst="rect">
            <a:avLst/>
          </a:prstGeom>
        </p:spPr>
        <p:txBody>
          <a:bodyPr wrap="square">
            <a:spAutoFit/>
          </a:bodyPr>
          <a:lstStyle/>
          <a:p>
            <a:pPr algn="just"/>
            <a:r>
              <a:rPr lang="es-CO" sz="3200" dirty="0" smtClean="0"/>
              <a:t>Se debe establecer la relación adecuada entre la sección del tubo y la de los conductores, para esto, se procede de la siguiente forma:</a:t>
            </a:r>
          </a:p>
          <a:p>
            <a:pPr algn="just"/>
            <a:r>
              <a:rPr lang="es-CO" sz="3200" dirty="0">
                <a:latin typeface="Arial Narrow" pitchFamily="34" charset="0"/>
              </a:rPr>
              <a:t>Si A es el área interior del tubo en mm2 y Ac es el área total de los conductores, el factor de llenado estará dado por:</a:t>
            </a:r>
          </a:p>
          <a:p>
            <a:pPr algn="just"/>
            <a:endParaRPr lang="es-CO" sz="3200" dirty="0">
              <a:latin typeface="Arial Narrow" pitchFamily="34"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3856" y="2636912"/>
            <a:ext cx="3676650" cy="2157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Rectángulo"/>
          <p:cNvSpPr/>
          <p:nvPr/>
        </p:nvSpPr>
        <p:spPr>
          <a:xfrm rot="10800000" flipV="1">
            <a:off x="66122" y="5187389"/>
            <a:ext cx="8952117" cy="1569660"/>
          </a:xfrm>
          <a:prstGeom prst="rect">
            <a:avLst/>
          </a:prstGeom>
        </p:spPr>
        <p:txBody>
          <a:bodyPr wrap="square">
            <a:spAutoFit/>
          </a:bodyPr>
          <a:lstStyle/>
          <a:p>
            <a:pPr algn="just"/>
            <a:r>
              <a:rPr lang="es-CO" sz="3200" dirty="0" smtClean="0">
                <a:latin typeface="Arial Narrow" pitchFamily="34" charset="0"/>
              </a:rPr>
              <a:t>Este </a:t>
            </a:r>
            <a:r>
              <a:rPr lang="es-CO" sz="3200" dirty="0">
                <a:latin typeface="Arial Narrow" pitchFamily="34" charset="0"/>
              </a:rPr>
              <a:t>factor de llenado tiene los siguientes valores establecidos en la siguiente tabla para instalaciones de tubos conduit:</a:t>
            </a:r>
          </a:p>
        </p:txBody>
      </p:sp>
    </p:spTree>
    <p:extLst>
      <p:ext uri="{BB962C8B-B14F-4D97-AF65-F5344CB8AC3E}">
        <p14:creationId xmlns:p14="http://schemas.microsoft.com/office/powerpoint/2010/main" val="312603060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4365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Rectángulo"/>
          <p:cNvSpPr/>
          <p:nvPr/>
        </p:nvSpPr>
        <p:spPr>
          <a:xfrm>
            <a:off x="0" y="4365104"/>
            <a:ext cx="9144000" cy="2554545"/>
          </a:xfrm>
          <a:prstGeom prst="rect">
            <a:avLst/>
          </a:prstGeom>
        </p:spPr>
        <p:txBody>
          <a:bodyPr wrap="square">
            <a:spAutoFit/>
          </a:bodyPr>
          <a:lstStyle/>
          <a:p>
            <a:pPr algn="just"/>
            <a:r>
              <a:rPr lang="es-CO" sz="3200" dirty="0">
                <a:latin typeface="Arial Narrow" pitchFamily="34" charset="0"/>
              </a:rPr>
              <a:t>El factor de llenado tiene su mayor utilidad en instalaciones con conductores de distinta sección transversal o calibre en un mismo tubo conduit, donde se podría incurrir en algún error al no considerar el espacio necesario para la disipación de calor dentro del tubo conduit.</a:t>
            </a:r>
          </a:p>
        </p:txBody>
      </p:sp>
    </p:spTree>
    <p:extLst>
      <p:ext uri="{BB962C8B-B14F-4D97-AF65-F5344CB8AC3E}">
        <p14:creationId xmlns:p14="http://schemas.microsoft.com/office/powerpoint/2010/main" val="25579103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9758" y="0"/>
            <a:ext cx="9183757" cy="1569660"/>
          </a:xfrm>
          <a:prstGeom prst="rect">
            <a:avLst/>
          </a:prstGeom>
        </p:spPr>
        <p:txBody>
          <a:bodyPr wrap="square">
            <a:spAutoFit/>
          </a:bodyPr>
          <a:lstStyle/>
          <a:p>
            <a:pPr algn="just"/>
            <a:r>
              <a:rPr lang="es-CO" sz="3200" dirty="0" smtClean="0">
                <a:latin typeface="Arial Narrow" pitchFamily="34" charset="0"/>
              </a:rPr>
              <a:t>Otra forma de determinar el número máximo de conductores dentro de un tubo conduit es empleando las Tablas del Apéndice C de la Norma NTC 2050.</a:t>
            </a:r>
            <a:endParaRPr lang="es-CO" sz="3200" dirty="0">
              <a:latin typeface="Arial Narrow" pitchFamily="34" charset="0"/>
            </a:endParaRPr>
          </a:p>
        </p:txBody>
      </p:sp>
    </p:spTree>
    <p:extLst>
      <p:ext uri="{BB962C8B-B14F-4D97-AF65-F5344CB8AC3E}">
        <p14:creationId xmlns:p14="http://schemas.microsoft.com/office/powerpoint/2010/main" val="307198340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423" y="23529"/>
            <a:ext cx="9197423" cy="68344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0385267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0"/>
            <a:ext cx="9144000" cy="954107"/>
          </a:xfrm>
          <a:prstGeom prst="rect">
            <a:avLst/>
          </a:prstGeom>
        </p:spPr>
        <p:txBody>
          <a:bodyPr wrap="square">
            <a:spAutoFit/>
          </a:bodyPr>
          <a:lstStyle/>
          <a:p>
            <a:r>
              <a:rPr lang="es-CO" sz="2800" dirty="0">
                <a:latin typeface="Arial Narrow" pitchFamily="34" charset="0"/>
              </a:rPr>
              <a:t>Cuadro C2</a:t>
            </a:r>
            <a:r>
              <a:rPr lang="es-CO" sz="2800" dirty="0" smtClean="0">
                <a:latin typeface="Arial Narrow" pitchFamily="34" charset="0"/>
              </a:rPr>
              <a:t>. Número </a:t>
            </a:r>
            <a:r>
              <a:rPr lang="es-CO" sz="2800" dirty="0">
                <a:latin typeface="Arial Narrow" pitchFamily="34" charset="0"/>
              </a:rPr>
              <a:t>máximo de conductores y cables de aparatos en tuberías eléctricas no </a:t>
            </a:r>
            <a:r>
              <a:rPr lang="es-CO" sz="2800" dirty="0" smtClean="0">
                <a:latin typeface="Arial Narrow" pitchFamily="34" charset="0"/>
              </a:rPr>
              <a:t>metálicas </a:t>
            </a:r>
            <a:r>
              <a:rPr lang="es-CO" sz="2800" dirty="0">
                <a:latin typeface="Arial Narrow" pitchFamily="34" charset="0"/>
              </a:rPr>
              <a:t>(según el Cuadro 1</a:t>
            </a:r>
            <a:r>
              <a:rPr lang="es-CO" sz="2800" dirty="0" smtClean="0">
                <a:latin typeface="Arial Narrow" pitchFamily="34" charset="0"/>
              </a:rPr>
              <a:t>, Capítulo </a:t>
            </a:r>
            <a:r>
              <a:rPr lang="es-CO" sz="2800" dirty="0">
                <a:latin typeface="Arial Narrow" pitchFamily="34" charset="0"/>
              </a:rPr>
              <a:t>9)</a:t>
            </a:r>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87576"/>
            <a:ext cx="9144000" cy="5870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1222670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874665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0"/>
            <a:ext cx="9144000" cy="7263527"/>
          </a:xfrm>
          <a:prstGeom prst="rect">
            <a:avLst/>
          </a:prstGeom>
        </p:spPr>
        <p:txBody>
          <a:bodyPr wrap="square">
            <a:spAutoFit/>
          </a:bodyPr>
          <a:lstStyle/>
          <a:p>
            <a:pPr algn="just"/>
            <a:r>
              <a:rPr lang="es-CO" sz="3200" b="1" i="1" dirty="0">
                <a:latin typeface="Arial Narrow" pitchFamily="34" charset="0"/>
              </a:rPr>
              <a:t>CANALETAS</a:t>
            </a:r>
          </a:p>
          <a:p>
            <a:pPr algn="just"/>
            <a:r>
              <a:rPr lang="es-CO" sz="3200" dirty="0">
                <a:latin typeface="Arial Narrow" pitchFamily="34" charset="0"/>
              </a:rPr>
              <a:t>Las canaletas poseen varías ventajas en comparación a los tubos conduit debido a que brindan mayor espacio para alojar los conductores y son más fáciles de alambrar; </a:t>
            </a:r>
            <a:r>
              <a:rPr lang="es-CO" sz="3200" dirty="0" smtClean="0">
                <a:latin typeface="Arial Narrow" pitchFamily="34" charset="0"/>
              </a:rPr>
              <a:t>esto es  en sistemas menores de distribución en donde por una misma canaleta se pueden tener circuitos múltiples.</a:t>
            </a:r>
          </a:p>
          <a:p>
            <a:pPr algn="just"/>
            <a:endParaRPr lang="es-CO" sz="3200" dirty="0" smtClean="0">
              <a:latin typeface="Arial Narrow" pitchFamily="34" charset="0"/>
            </a:endParaRPr>
          </a:p>
          <a:p>
            <a:pPr algn="just"/>
            <a:r>
              <a:rPr lang="es-CO" sz="3200" dirty="0" smtClean="0">
                <a:latin typeface="Arial Narrow" pitchFamily="34" charset="0"/>
              </a:rPr>
              <a:t> El Artículo 362.5 de la Norma NTC 2050, permite un máximo de 30 conductores portadores de corriente; la suma de las secciones transversales de todos los conductores contenidos en cualquier lugar de la canaleta no debe superar el 20% de la Sección transversal de la misma. </a:t>
            </a:r>
          </a:p>
          <a:p>
            <a:pPr algn="ctr"/>
            <a:r>
              <a:rPr lang="es-CO" sz="3200" b="1" i="1" dirty="0" smtClean="0">
                <a:latin typeface="Arial Narrow" pitchFamily="34" charset="0"/>
              </a:rPr>
              <a:t>BANDEJAS </a:t>
            </a:r>
            <a:r>
              <a:rPr lang="es-CO" sz="3200" b="1" i="1" dirty="0">
                <a:latin typeface="Arial Narrow" pitchFamily="34" charset="0"/>
              </a:rPr>
              <a:t>PORTACABLES, SOPORTES Y </a:t>
            </a:r>
            <a:r>
              <a:rPr lang="es-CO" sz="3200" b="1" i="1" dirty="0" smtClean="0">
                <a:latin typeface="Arial Narrow" pitchFamily="34" charset="0"/>
              </a:rPr>
              <a:t>ACCESORIOS</a:t>
            </a:r>
          </a:p>
          <a:p>
            <a:pPr algn="just"/>
            <a:endParaRPr lang="es-CO" dirty="0"/>
          </a:p>
        </p:txBody>
      </p:sp>
    </p:spTree>
    <p:extLst>
      <p:ext uri="{BB962C8B-B14F-4D97-AF65-F5344CB8AC3E}">
        <p14:creationId xmlns:p14="http://schemas.microsoft.com/office/powerpoint/2010/main" val="153984158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1"/>
            <a:ext cx="9144000" cy="3046988"/>
          </a:xfrm>
          <a:prstGeom prst="rect">
            <a:avLst/>
          </a:prstGeom>
        </p:spPr>
        <p:txBody>
          <a:bodyPr wrap="square">
            <a:spAutoFit/>
          </a:bodyPr>
          <a:lstStyle/>
          <a:p>
            <a:pPr algn="just"/>
            <a:r>
              <a:rPr lang="es-CO" sz="3200" i="1" dirty="0">
                <a:latin typeface="Arial Narrow" pitchFamily="34" charset="0"/>
              </a:rPr>
              <a:t>BANDEJAS PORTACABLES, SOPORTES Y ACCESORIOS</a:t>
            </a:r>
          </a:p>
          <a:p>
            <a:pPr algn="just"/>
            <a:r>
              <a:rPr lang="es-CO" sz="3200" i="1" dirty="0">
                <a:latin typeface="Arial Narrow" pitchFamily="34" charset="0"/>
              </a:rPr>
              <a:t>Es una unidad o conjunto de secciones, con sus herrajes, que forman una estructura rígida empleada para soportar conductores y canalizaciones, la figura siguiente muestra</a:t>
            </a:r>
          </a:p>
          <a:p>
            <a:pPr algn="just"/>
            <a:r>
              <a:rPr lang="es-CO" sz="3200" dirty="0" smtClean="0">
                <a:latin typeface="Arial Narrow" pitchFamily="34" charset="0"/>
              </a:rPr>
              <a:t>una </a:t>
            </a:r>
            <a:r>
              <a:rPr lang="es-CO" sz="3200" dirty="0">
                <a:latin typeface="Arial Narrow" pitchFamily="34" charset="0"/>
              </a:rPr>
              <a:t>bandeja porta-cables de tipo </a:t>
            </a:r>
            <a:r>
              <a:rPr lang="es-CO" sz="3200" dirty="0" smtClean="0">
                <a:latin typeface="Arial Narrow" pitchFamily="34" charset="0"/>
              </a:rPr>
              <a:t>escalera</a:t>
            </a:r>
            <a:r>
              <a:rPr lang="es-CO" sz="3200" dirty="0">
                <a:latin typeface="Arial Narrow" pitchFamily="34" charset="0"/>
              </a:rPr>
              <a:t>, con sus accesorios</a:t>
            </a:r>
            <a:r>
              <a:rPr lang="es-CO" dirty="0"/>
              <a:t>.</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193" y="3046989"/>
            <a:ext cx="5141879" cy="36205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0072" y="3046989"/>
            <a:ext cx="3923928" cy="38110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3070895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0" y="0"/>
            <a:ext cx="9144000" cy="6617196"/>
          </a:xfrm>
          <a:prstGeom prst="rect">
            <a:avLst/>
          </a:prstGeom>
        </p:spPr>
        <p:txBody>
          <a:bodyPr wrap="square">
            <a:spAutoFit/>
          </a:bodyPr>
          <a:lstStyle/>
          <a:p>
            <a:r>
              <a:rPr lang="es-CO" sz="4000" b="1" i="1" dirty="0">
                <a:latin typeface="Arial Narrow" pitchFamily="34" charset="0"/>
              </a:rPr>
              <a:t>Las </a:t>
            </a:r>
            <a:r>
              <a:rPr lang="es-CO" sz="4000" b="1" i="1" dirty="0" smtClean="0">
                <a:latin typeface="Arial Narrow" pitchFamily="34" charset="0"/>
              </a:rPr>
              <a:t>Cajas</a:t>
            </a:r>
            <a:r>
              <a:rPr lang="es-CO" dirty="0" smtClean="0"/>
              <a:t> </a:t>
            </a:r>
          </a:p>
          <a:p>
            <a:r>
              <a:rPr lang="es-CO" sz="3200" i="1" dirty="0" smtClean="0">
                <a:latin typeface="Arial Narrow" pitchFamily="34" charset="0"/>
              </a:rPr>
              <a:t>Son </a:t>
            </a:r>
            <a:r>
              <a:rPr lang="es-CO" sz="3200" i="1" dirty="0">
                <a:latin typeface="Arial Narrow" pitchFamily="34" charset="0"/>
              </a:rPr>
              <a:t>elementos </a:t>
            </a:r>
            <a:r>
              <a:rPr lang="es-CO" sz="3200" i="1" dirty="0" smtClean="0">
                <a:latin typeface="Arial Narrow" pitchFamily="34" charset="0"/>
              </a:rPr>
              <a:t>que hacen parte de las Canalizaciones y son construidas en lámina </a:t>
            </a:r>
            <a:r>
              <a:rPr lang="es-CO" sz="3200" i="1" dirty="0">
                <a:latin typeface="Arial Narrow" pitchFamily="34" charset="0"/>
              </a:rPr>
              <a:t>metálica o en material plástico, como el PVC, según se usen con tubo </a:t>
            </a:r>
            <a:r>
              <a:rPr lang="es-CO" sz="3200" i="1" dirty="0" smtClean="0">
                <a:latin typeface="Arial Narrow" pitchFamily="34" charset="0"/>
              </a:rPr>
              <a:t>conductor metálico </a:t>
            </a:r>
            <a:r>
              <a:rPr lang="es-CO" sz="3200" i="1" dirty="0">
                <a:latin typeface="Arial Narrow" pitchFamily="34" charset="0"/>
              </a:rPr>
              <a:t>o con tubo de PVC</a:t>
            </a:r>
            <a:r>
              <a:rPr lang="es-CO" sz="3200" i="1" dirty="0" smtClean="0">
                <a:latin typeface="Arial Narrow" pitchFamily="34" charset="0"/>
              </a:rPr>
              <a:t>.</a:t>
            </a:r>
          </a:p>
          <a:p>
            <a:endParaRPr lang="es-CO" sz="3200" i="1" dirty="0">
              <a:latin typeface="Arial Narrow" pitchFamily="34" charset="0"/>
            </a:endParaRPr>
          </a:p>
          <a:p>
            <a:pPr algn="just"/>
            <a:r>
              <a:rPr lang="es-CO" sz="3200" i="1" dirty="0">
                <a:latin typeface="Arial Narrow" pitchFamily="34" charset="0"/>
              </a:rPr>
              <a:t>Tienen como función principal servir de salida para elementos como tomacorrientes</a:t>
            </a:r>
            <a:r>
              <a:rPr lang="es-CO" sz="3200" i="1" dirty="0" smtClean="0">
                <a:latin typeface="Arial Narrow" pitchFamily="34" charset="0"/>
              </a:rPr>
              <a:t>, tomas </a:t>
            </a:r>
            <a:r>
              <a:rPr lang="es-CO" sz="3200" i="1" dirty="0">
                <a:latin typeface="Arial Narrow" pitchFamily="34" charset="0"/>
              </a:rPr>
              <a:t>telefónicas, interruptores manuales, lámparas o para contener los empalmes </a:t>
            </a:r>
            <a:r>
              <a:rPr lang="es-CO" sz="3200" i="1" dirty="0" smtClean="0">
                <a:latin typeface="Arial Narrow" pitchFamily="34" charset="0"/>
              </a:rPr>
              <a:t>o derivaciones </a:t>
            </a:r>
            <a:r>
              <a:rPr lang="es-CO" sz="3200" i="1" dirty="0">
                <a:latin typeface="Arial Narrow" pitchFamily="34" charset="0"/>
              </a:rPr>
              <a:t>de los conductores</a:t>
            </a:r>
            <a:r>
              <a:rPr lang="es-CO" sz="3200" i="1" dirty="0" smtClean="0">
                <a:latin typeface="Arial Narrow" pitchFamily="34" charset="0"/>
              </a:rPr>
              <a:t>.</a:t>
            </a:r>
          </a:p>
          <a:p>
            <a:pPr algn="just"/>
            <a:endParaRPr lang="es-CO" sz="3200" i="1" dirty="0">
              <a:latin typeface="Arial Narrow" pitchFamily="34" charset="0"/>
            </a:endParaRPr>
          </a:p>
          <a:p>
            <a:r>
              <a:rPr lang="es-CO" sz="3200" dirty="0">
                <a:latin typeface="Arial Narrow" pitchFamily="34" charset="0"/>
              </a:rPr>
              <a:t>Existen diferentes tipos de cajas. Pueden clasificarse según su forma, su construcción, </a:t>
            </a:r>
            <a:r>
              <a:rPr lang="es-CO" sz="3200" dirty="0" smtClean="0">
                <a:latin typeface="Arial Narrow" pitchFamily="34" charset="0"/>
              </a:rPr>
              <a:t>o su </a:t>
            </a:r>
            <a:r>
              <a:rPr lang="es-CO" sz="3200" dirty="0">
                <a:latin typeface="Arial Narrow" pitchFamily="34" charset="0"/>
              </a:rPr>
              <a:t>tipo de instalación</a:t>
            </a:r>
            <a:r>
              <a:rPr lang="es-CO" sz="3200" dirty="0" smtClean="0">
                <a:latin typeface="Arial Narrow" pitchFamily="34" charset="0"/>
              </a:rPr>
              <a:t>.</a:t>
            </a:r>
            <a:endParaRPr lang="es-CO" sz="3200" i="1" dirty="0">
              <a:latin typeface="Arial Narrow" pitchFamily="34" charset="0"/>
            </a:endParaRPr>
          </a:p>
        </p:txBody>
      </p:sp>
    </p:spTree>
    <p:extLst>
      <p:ext uri="{BB962C8B-B14F-4D97-AF65-F5344CB8AC3E}">
        <p14:creationId xmlns:p14="http://schemas.microsoft.com/office/powerpoint/2010/main" val="147448359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0"/>
            <a:ext cx="9144000" cy="584775"/>
          </a:xfrm>
          <a:prstGeom prst="rect">
            <a:avLst/>
          </a:prstGeom>
        </p:spPr>
        <p:txBody>
          <a:bodyPr wrap="square">
            <a:spAutoFit/>
          </a:bodyPr>
          <a:lstStyle/>
          <a:p>
            <a:r>
              <a:rPr lang="es-CO" dirty="0"/>
              <a:t> </a:t>
            </a:r>
            <a:r>
              <a:rPr lang="es-CO" sz="3200" dirty="0">
                <a:latin typeface="Arial Narrow" pitchFamily="34" charset="0"/>
              </a:rPr>
              <a:t>Por su forma las cajas troqueladas se clasifican en:</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584776"/>
            <a:ext cx="5796135" cy="57490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2160" y="584776"/>
            <a:ext cx="2431281" cy="1764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2160" y="2348880"/>
            <a:ext cx="2431281" cy="1872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2160" y="4221088"/>
            <a:ext cx="2431281" cy="21127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865366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08" y="0"/>
            <a:ext cx="9143392" cy="7078861"/>
          </a:xfrm>
          <a:prstGeom prst="rect">
            <a:avLst/>
          </a:prstGeom>
        </p:spPr>
        <p:txBody>
          <a:bodyPr wrap="square">
            <a:spAutoFit/>
          </a:bodyPr>
          <a:lstStyle/>
          <a:p>
            <a:r>
              <a:rPr lang="es-CO" sz="3600" b="1" i="1" dirty="0">
                <a:latin typeface="Arial Narrow" pitchFamily="34" charset="0"/>
              </a:rPr>
              <a:t>Cajas </a:t>
            </a:r>
            <a:r>
              <a:rPr lang="es-CO" sz="3600" b="1" i="1" dirty="0" smtClean="0">
                <a:latin typeface="Arial Narrow" pitchFamily="34" charset="0"/>
              </a:rPr>
              <a:t>rectangulares</a:t>
            </a:r>
          </a:p>
          <a:p>
            <a:endParaRPr lang="es-CO" dirty="0"/>
          </a:p>
          <a:p>
            <a:endParaRPr lang="es-CO" dirty="0" smtClean="0"/>
          </a:p>
          <a:p>
            <a:endParaRPr lang="es-CO" dirty="0"/>
          </a:p>
          <a:p>
            <a:endParaRPr lang="es-CO" dirty="0" smtClean="0"/>
          </a:p>
          <a:p>
            <a:endParaRPr lang="es-CO" dirty="0"/>
          </a:p>
          <a:p>
            <a:endParaRPr lang="es-CO" dirty="0" smtClean="0"/>
          </a:p>
          <a:p>
            <a:endParaRPr lang="es-CO" dirty="0"/>
          </a:p>
          <a:p>
            <a:endParaRPr lang="es-CO" dirty="0" smtClean="0"/>
          </a:p>
          <a:p>
            <a:endParaRPr lang="es-CO" dirty="0"/>
          </a:p>
          <a:p>
            <a:endParaRPr lang="es-CO" sz="3200" dirty="0" smtClean="0">
              <a:latin typeface="Arial Narrow" pitchFamily="34" charset="0"/>
            </a:endParaRPr>
          </a:p>
          <a:p>
            <a:endParaRPr lang="es-CO" sz="3200" dirty="0" smtClean="0">
              <a:latin typeface="Arial Narrow" pitchFamily="34" charset="0"/>
            </a:endParaRPr>
          </a:p>
          <a:p>
            <a:r>
              <a:rPr lang="es-CO" sz="3200" dirty="0" smtClean="0">
                <a:latin typeface="Arial Narrow" pitchFamily="34" charset="0"/>
              </a:rPr>
              <a:t>Son utilizadas para alojar: </a:t>
            </a:r>
            <a:r>
              <a:rPr lang="es-ES" sz="3200" dirty="0"/>
              <a:t>interruptores,  tomacorrientes y en muchos casos se utilizan como de paso</a:t>
            </a:r>
            <a:r>
              <a:rPr lang="es-ES" sz="3200" dirty="0" smtClean="0"/>
              <a:t>.</a:t>
            </a:r>
          </a:p>
          <a:p>
            <a:endParaRPr lang="es-ES" sz="3200" dirty="0" smtClean="0"/>
          </a:p>
          <a:p>
            <a:r>
              <a:rPr lang="es-CO" sz="3200" dirty="0" smtClean="0">
                <a:latin typeface="Arial Narrow" pitchFamily="34" charset="0"/>
              </a:rPr>
              <a:t>Sus dimensiones </a:t>
            </a:r>
            <a:r>
              <a:rPr lang="es-CO" sz="3200" dirty="0">
                <a:latin typeface="Arial Narrow" pitchFamily="34" charset="0"/>
              </a:rPr>
              <a:t>son de 2” x 4</a:t>
            </a:r>
            <a:r>
              <a:rPr lang="es-CO" sz="3200" dirty="0" smtClean="0">
                <a:latin typeface="Arial Narrow" pitchFamily="34" charset="0"/>
              </a:rPr>
              <a:t>”.</a:t>
            </a:r>
            <a:r>
              <a:rPr lang="es-ES" sz="3200" dirty="0"/>
              <a:t> </a:t>
            </a:r>
            <a:endParaRPr lang="es-ES" sz="3200" dirty="0" smtClean="0"/>
          </a:p>
          <a:p>
            <a:endParaRPr lang="es-CO" sz="3200" dirty="0"/>
          </a:p>
          <a:p>
            <a:endParaRPr lang="es-CO" sz="3200" dirty="0">
              <a:latin typeface="Arial Narrow" pitchFamily="34" charset="0"/>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9" y="836712"/>
            <a:ext cx="4896544" cy="28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2062707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1"/>
            <a:ext cx="9144000" cy="6709529"/>
          </a:xfrm>
          <a:prstGeom prst="rect">
            <a:avLst/>
          </a:prstGeom>
        </p:spPr>
        <p:txBody>
          <a:bodyPr wrap="square">
            <a:spAutoFit/>
          </a:bodyPr>
          <a:lstStyle/>
          <a:p>
            <a:r>
              <a:rPr lang="es-CO" sz="3600" b="1" i="1" dirty="0">
                <a:latin typeface="Arial Narrow" pitchFamily="34" charset="0"/>
              </a:rPr>
              <a:t>Cajas </a:t>
            </a:r>
            <a:r>
              <a:rPr lang="es-CO" sz="3600" b="1" i="1" dirty="0" smtClean="0">
                <a:latin typeface="Arial Narrow" pitchFamily="34" charset="0"/>
              </a:rPr>
              <a:t>Cuadradas:</a:t>
            </a:r>
          </a:p>
          <a:p>
            <a:endParaRPr lang="es-CO" dirty="0"/>
          </a:p>
          <a:p>
            <a:endParaRPr lang="es-CO" dirty="0" smtClean="0"/>
          </a:p>
          <a:p>
            <a:endParaRPr lang="es-CO" dirty="0"/>
          </a:p>
          <a:p>
            <a:endParaRPr lang="es-CO" dirty="0" smtClean="0"/>
          </a:p>
          <a:p>
            <a:endParaRPr lang="es-CO" dirty="0"/>
          </a:p>
          <a:p>
            <a:endParaRPr lang="es-CO" dirty="0" smtClean="0"/>
          </a:p>
          <a:p>
            <a:endParaRPr lang="es-CO" dirty="0"/>
          </a:p>
          <a:p>
            <a:endParaRPr lang="es-CO" dirty="0" smtClean="0"/>
          </a:p>
          <a:p>
            <a:endParaRPr lang="es-CO" dirty="0"/>
          </a:p>
          <a:p>
            <a:endParaRPr lang="es-CO" dirty="0" smtClean="0"/>
          </a:p>
          <a:p>
            <a:endParaRPr lang="es-CO" dirty="0"/>
          </a:p>
          <a:p>
            <a:endParaRPr lang="es-CO" dirty="0" smtClean="0"/>
          </a:p>
          <a:p>
            <a:endParaRPr lang="es-CO" dirty="0"/>
          </a:p>
          <a:p>
            <a:pPr algn="just"/>
            <a:r>
              <a:rPr lang="es-CO" dirty="0" smtClean="0"/>
              <a:t> </a:t>
            </a:r>
            <a:r>
              <a:rPr lang="es-CO" sz="3200" dirty="0" smtClean="0">
                <a:latin typeface="Arial Narrow" pitchFamily="34" charset="0"/>
              </a:rPr>
              <a:t>Son utilizadas para alojar tomacorrientes, </a:t>
            </a:r>
            <a:r>
              <a:rPr lang="es-CO" sz="3200" dirty="0">
                <a:latin typeface="Arial Narrow" pitchFamily="34" charset="0"/>
              </a:rPr>
              <a:t>interruptores</a:t>
            </a:r>
          </a:p>
          <a:p>
            <a:pPr algn="just"/>
            <a:r>
              <a:rPr lang="es-CO" sz="3200" dirty="0">
                <a:latin typeface="Arial Narrow" pitchFamily="34" charset="0"/>
              </a:rPr>
              <a:t>manuales, tomacorrientes </a:t>
            </a:r>
            <a:r>
              <a:rPr lang="es-CO" sz="3200" dirty="0" smtClean="0">
                <a:latin typeface="Arial Narrow" pitchFamily="34" charset="0"/>
              </a:rPr>
              <a:t>trifilares, para </a:t>
            </a:r>
            <a:r>
              <a:rPr lang="es-CO" sz="3200" dirty="0">
                <a:latin typeface="Arial Narrow" pitchFamily="34" charset="0"/>
              </a:rPr>
              <a:t>tomacorrientes </a:t>
            </a:r>
            <a:r>
              <a:rPr lang="es-CO" sz="3200" dirty="0" smtClean="0">
                <a:latin typeface="Arial Narrow" pitchFamily="34" charset="0"/>
              </a:rPr>
              <a:t>especiales </a:t>
            </a:r>
            <a:r>
              <a:rPr lang="es-ES" sz="3200" dirty="0"/>
              <a:t>y en muchos casos se utilizan como de paso</a:t>
            </a:r>
            <a:r>
              <a:rPr lang="es-CO" sz="3200" dirty="0" smtClean="0">
                <a:latin typeface="Arial Narrow" pitchFamily="34" charset="0"/>
              </a:rPr>
              <a:t>. </a:t>
            </a:r>
          </a:p>
          <a:p>
            <a:r>
              <a:rPr lang="es-CO" sz="3200" dirty="0" smtClean="0">
                <a:latin typeface="Arial Narrow" pitchFamily="34" charset="0"/>
              </a:rPr>
              <a:t>Sus dimensiones son </a:t>
            </a:r>
            <a:r>
              <a:rPr lang="es-CO" sz="3200" dirty="0">
                <a:latin typeface="Arial Narrow" pitchFamily="34" charset="0"/>
              </a:rPr>
              <a:t>de 4” x 4”. </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836712"/>
            <a:ext cx="3600400" cy="3024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836712"/>
            <a:ext cx="3816424" cy="3024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8911128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0"/>
            <a:ext cx="9144000" cy="5724644"/>
          </a:xfrm>
          <a:prstGeom prst="rect">
            <a:avLst/>
          </a:prstGeom>
        </p:spPr>
        <p:txBody>
          <a:bodyPr wrap="square">
            <a:spAutoFit/>
          </a:bodyPr>
          <a:lstStyle/>
          <a:p>
            <a:r>
              <a:rPr lang="es-CO" sz="3600" b="1" i="1" dirty="0">
                <a:latin typeface="Arial Narrow" pitchFamily="34" charset="0"/>
              </a:rPr>
              <a:t>Cajas </a:t>
            </a:r>
            <a:r>
              <a:rPr lang="es-CO" sz="3600" b="1" i="1" dirty="0" smtClean="0">
                <a:latin typeface="Arial Narrow" pitchFamily="34" charset="0"/>
              </a:rPr>
              <a:t>Octagonales</a:t>
            </a:r>
            <a:endParaRPr lang="es-CO" sz="3600" b="1" i="1" dirty="0">
              <a:latin typeface="Arial Narrow" pitchFamily="34" charset="0"/>
            </a:endParaRPr>
          </a:p>
          <a:p>
            <a:endParaRPr lang="es-CO" dirty="0"/>
          </a:p>
          <a:p>
            <a:endParaRPr lang="es-CO" dirty="0"/>
          </a:p>
          <a:p>
            <a:endParaRPr lang="es-CO" dirty="0"/>
          </a:p>
          <a:p>
            <a:endParaRPr lang="es-CO" dirty="0"/>
          </a:p>
          <a:p>
            <a:endParaRPr lang="es-CO" dirty="0"/>
          </a:p>
          <a:p>
            <a:endParaRPr lang="es-CO" dirty="0"/>
          </a:p>
          <a:p>
            <a:endParaRPr lang="es-CO" dirty="0"/>
          </a:p>
          <a:p>
            <a:endParaRPr lang="es-CO" dirty="0"/>
          </a:p>
          <a:p>
            <a:endParaRPr lang="es-CO" dirty="0"/>
          </a:p>
          <a:p>
            <a:endParaRPr lang="es-CO" dirty="0"/>
          </a:p>
          <a:p>
            <a:endParaRPr lang="es-CO" dirty="0"/>
          </a:p>
          <a:p>
            <a:endParaRPr lang="es-CO" dirty="0"/>
          </a:p>
          <a:p>
            <a:endParaRPr lang="es-CO" dirty="0"/>
          </a:p>
          <a:p>
            <a:r>
              <a:rPr lang="es-CO" dirty="0"/>
              <a:t> </a:t>
            </a:r>
            <a:r>
              <a:rPr lang="es-CO" sz="3200" dirty="0">
                <a:latin typeface="Arial Narrow" pitchFamily="34" charset="0"/>
              </a:rPr>
              <a:t>Son utilizadas para alojar </a:t>
            </a:r>
            <a:r>
              <a:rPr lang="es-CO" sz="3200" dirty="0" smtClean="0">
                <a:latin typeface="Arial Narrow" pitchFamily="34" charset="0"/>
              </a:rPr>
              <a:t>para </a:t>
            </a:r>
            <a:r>
              <a:rPr lang="es-CO" sz="3200" dirty="0">
                <a:latin typeface="Arial Narrow" pitchFamily="34" charset="0"/>
              </a:rPr>
              <a:t>salidas de lámparas. Para</a:t>
            </a:r>
          </a:p>
          <a:p>
            <a:r>
              <a:rPr lang="es-CO" sz="3200" dirty="0">
                <a:latin typeface="Arial Narrow" pitchFamily="34" charset="0"/>
              </a:rPr>
              <a:t>ello se colocan embebidas en losas de concreto, en el cielo raso o en muros, según </a:t>
            </a:r>
            <a:r>
              <a:rPr lang="es-CO" sz="3200" dirty="0" smtClean="0">
                <a:latin typeface="Arial Narrow" pitchFamily="34" charset="0"/>
              </a:rPr>
              <a:t>la necesidad </a:t>
            </a:r>
            <a:r>
              <a:rPr lang="es-CO" sz="3200" dirty="0">
                <a:latin typeface="Arial Narrow" pitchFamily="34" charset="0"/>
              </a:rPr>
              <a:t>del accesorio</a:t>
            </a:r>
            <a:r>
              <a:rPr lang="es-CO" sz="3200" dirty="0" smtClean="0">
                <a:latin typeface="Arial Narrow" pitchFamily="34" charset="0"/>
              </a:rPr>
              <a:t>.</a:t>
            </a:r>
            <a:endParaRPr lang="es-CO" sz="3200" dirty="0">
              <a:latin typeface="Arial Narrow" pitchFamily="34" charset="0"/>
            </a:endParaRP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815211"/>
            <a:ext cx="3754933" cy="32403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9838796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5416" y="9736"/>
            <a:ext cx="9104243" cy="6986528"/>
          </a:xfrm>
          <a:prstGeom prst="rect">
            <a:avLst/>
          </a:prstGeom>
        </p:spPr>
        <p:txBody>
          <a:bodyPr wrap="square">
            <a:spAutoFit/>
          </a:bodyPr>
          <a:lstStyle/>
          <a:p>
            <a:pPr algn="just"/>
            <a:r>
              <a:rPr lang="es-CO" sz="3200" dirty="0" smtClean="0">
                <a:latin typeface="Arial Narrow" pitchFamily="34" charset="0"/>
              </a:rPr>
              <a:t>NOTA: </a:t>
            </a:r>
            <a:r>
              <a:rPr lang="es-CO" sz="3200" dirty="0" smtClean="0"/>
              <a:t>Todos los conductores que se alojen en una caja eléctrica, incluyendo los aislamientos, empalmes y curvaturas que se hagan en su interior, no deben ocupar más del 60% del espacio interior de la caja o del espacio libre que dejen los dispositivos o accesorios que se instalen en ella. Según lo establecido en el Artículo370.16 de la NTC 2050. </a:t>
            </a:r>
          </a:p>
          <a:p>
            <a:pPr algn="just"/>
            <a:endParaRPr lang="es-CO" sz="3200" dirty="0">
              <a:latin typeface="Arial Narrow" pitchFamily="34" charset="0"/>
            </a:endParaRPr>
          </a:p>
          <a:p>
            <a:pPr algn="just"/>
            <a:endParaRPr lang="es-CO" sz="3200" dirty="0" smtClean="0">
              <a:latin typeface="Arial Narrow" pitchFamily="34" charset="0"/>
            </a:endParaRPr>
          </a:p>
          <a:p>
            <a:pPr algn="just"/>
            <a:endParaRPr lang="es-CO" sz="3200" dirty="0">
              <a:latin typeface="Arial Narrow" pitchFamily="34" charset="0"/>
            </a:endParaRPr>
          </a:p>
          <a:p>
            <a:pPr algn="just"/>
            <a:endParaRPr lang="es-CO" sz="3200" dirty="0" smtClean="0">
              <a:latin typeface="Arial Narrow" pitchFamily="34" charset="0"/>
            </a:endParaRPr>
          </a:p>
          <a:p>
            <a:pPr algn="just"/>
            <a:endParaRPr lang="es-CO" sz="3200" dirty="0">
              <a:latin typeface="Arial Narrow" pitchFamily="34" charset="0"/>
            </a:endParaRPr>
          </a:p>
          <a:p>
            <a:pPr algn="just"/>
            <a:endParaRPr lang="es-CO" sz="3200" dirty="0" smtClean="0">
              <a:latin typeface="Arial Narrow" pitchFamily="34" charset="0"/>
            </a:endParaRPr>
          </a:p>
          <a:p>
            <a:pPr algn="just"/>
            <a:endParaRPr lang="es-CO" sz="3200" dirty="0">
              <a:latin typeface="Arial Narrow" pitchFamily="34" charset="0"/>
            </a:endParaRPr>
          </a:p>
        </p:txBody>
      </p:sp>
    </p:spTree>
    <p:extLst>
      <p:ext uri="{BB962C8B-B14F-4D97-AF65-F5344CB8AC3E}">
        <p14:creationId xmlns:p14="http://schemas.microsoft.com/office/powerpoint/2010/main" val="133717417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4666"/>
            <a:ext cx="7632848" cy="6862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0829424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83" y="0"/>
            <a:ext cx="910921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892382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477130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3172</TotalTime>
  <Words>3464</Words>
  <Application>Microsoft Office PowerPoint</Application>
  <PresentationFormat>Presentación en pantalla (4:3)</PresentationFormat>
  <Paragraphs>320</Paragraphs>
  <Slides>80</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80</vt:i4>
      </vt:variant>
    </vt:vector>
  </HeadingPairs>
  <TitlesOfParts>
    <vt:vector size="85" baseType="lpstr">
      <vt:lpstr>Arial</vt:lpstr>
      <vt:lpstr>Arial Narrow</vt:lpstr>
      <vt:lpstr>Calibri</vt:lpstr>
      <vt:lpstr>Wingdings</vt:lpstr>
      <vt:lpstr>Tema de Office</vt:lpstr>
      <vt:lpstr>   </vt:lpstr>
      <vt:lpstr>Presentación de PowerPoint</vt:lpstr>
      <vt:lpstr>   </vt:lpstr>
      <vt:lpstr>Presentación de PowerPoint</vt:lpstr>
      <vt:lpstr>Presentación de PowerPoint</vt:lpstr>
      <vt:lpstr>Los conductores que van desde los bornes de salida del contador hasta la caja de distribución deben ser del mismo calibre de la acometida.  Las acometidas generales pueden ser aéreas o subterráneas.     aéreas                        subterráneas.  Las acometidas para instalaciones Residenciales dependen del tipo de Transformador de Distribución instalado en el sector de las residencias así: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GP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MOTORES DE INDUCCION</dc:title>
  <dc:creator>usuario</dc:creator>
  <cp:lastModifiedBy>Oscar</cp:lastModifiedBy>
  <cp:revision>184</cp:revision>
  <dcterms:created xsi:type="dcterms:W3CDTF">2013-07-29T17:38:06Z</dcterms:created>
  <dcterms:modified xsi:type="dcterms:W3CDTF">2016-06-01T00:39:11Z</dcterms:modified>
</cp:coreProperties>
</file>